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256" r:id="rId2"/>
    <p:sldId id="257" r:id="rId3"/>
    <p:sldId id="258" r:id="rId4"/>
    <p:sldId id="263" r:id="rId5"/>
    <p:sldId id="260" r:id="rId6"/>
    <p:sldId id="261" r:id="rId7"/>
    <p:sldId id="262" r:id="rId8"/>
    <p:sldId id="289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50036-43ED-4A91-9B30-FBC59E00ADE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B7046-BDF1-405B-8057-DFF3C8944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4C08EA9-0CA0-4874-8DC4-96512F336B43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44ECC76-BAEA-460D-8922-65B29083B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362200"/>
            <a:ext cx="6172200" cy="1056162"/>
          </a:xfrm>
        </p:spPr>
        <p:txBody>
          <a:bodyPr>
            <a:normAutofit/>
          </a:bodyPr>
          <a:lstStyle/>
          <a:p>
            <a:r>
              <a:rPr lang="sr-Latn-RS" sz="2800" dirty="0" smtClean="0">
                <a:solidFill>
                  <a:srgbClr val="002060"/>
                </a:solidFill>
              </a:rPr>
              <a:t>Hromozomske bolesti</a:t>
            </a:r>
            <a:br>
              <a:rPr lang="sr-Latn-RS" sz="2800" dirty="0" smtClean="0">
                <a:solidFill>
                  <a:srgbClr val="002060"/>
                </a:solidFill>
              </a:rPr>
            </a:br>
            <a:r>
              <a:rPr lang="sr-Latn-RS" sz="2800" dirty="0" smtClean="0">
                <a:solidFill>
                  <a:srgbClr val="002060"/>
                </a:solidFill>
              </a:rPr>
              <a:t>trizomije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838200"/>
            <a:ext cx="8305800" cy="5181600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6858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Genetička konstitucija osoba sa Daun sindromom: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sr-Latn-RS" sz="24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buNone/>
              <a:tabLst>
                <a:tab pos="685800" algn="l"/>
              </a:tabLst>
              <a:defRPr/>
            </a:pPr>
            <a:r>
              <a:rPr lang="pl-PL" sz="2400" u="sng" dirty="0" smtClean="0">
                <a:solidFill>
                  <a:srgbClr val="C00000"/>
                </a:solidFill>
                <a:latin typeface="Times New Roman" pitchFamily="18" charset="0"/>
              </a:rPr>
              <a:t>Kompletna trizomija 21 </a:t>
            </a:r>
          </a:p>
          <a:p>
            <a:pPr>
              <a:buNone/>
              <a:tabLst>
                <a:tab pos="685800" algn="l"/>
              </a:tabLst>
              <a:defRPr/>
            </a:pPr>
            <a:r>
              <a:rPr lang="pl-PL" sz="2400" dirty="0" smtClean="0">
                <a:solidFill>
                  <a:srgbClr val="C00000"/>
                </a:solidFill>
                <a:latin typeface="Times New Roman" pitchFamily="18" charset="0"/>
              </a:rPr>
              <a:t>(47,XX,+21; 47,XY,+21)</a:t>
            </a:r>
          </a:p>
          <a:p>
            <a:pPr algn="just">
              <a:tabLst>
                <a:tab pos="685800" algn="l"/>
              </a:tabLst>
              <a:defRPr/>
            </a:pPr>
            <a:endParaRPr lang="en-US" sz="2400" u="sng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Prisutna je kod 95% slučajeva DS. 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pl-PL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Nastaje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</a:rPr>
              <a:t>nerazdvajanjem </a:t>
            </a:r>
            <a:r>
              <a:rPr lang="en-US" sz="2400" dirty="0" smtClean="0">
                <a:latin typeface="Times New Roman" pitchFamily="18" charset="0"/>
              </a:rPr>
              <a:t>21. </a:t>
            </a:r>
            <a:r>
              <a:rPr lang="en-US" sz="2400" dirty="0" err="1" smtClean="0">
                <a:latin typeface="Times New Roman" pitchFamily="18" charset="0"/>
              </a:rPr>
              <a:t>hromozomskog</a:t>
            </a:r>
            <a:r>
              <a:rPr lang="en-US" sz="2400" dirty="0" smtClean="0">
                <a:latin typeface="Times New Roman" pitchFamily="18" charset="0"/>
              </a:rPr>
              <a:t> para</a:t>
            </a:r>
            <a:r>
              <a:rPr lang="sr-Latn-RS" sz="2400" dirty="0" smtClean="0">
                <a:latin typeface="Times New Roman" pitchFamily="18" charset="0"/>
              </a:rPr>
              <a:t>:</a:t>
            </a:r>
          </a:p>
          <a:p>
            <a:pPr algn="just">
              <a:buFontTx/>
              <a:buChar char="-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u oogenezi majke (90%</a:t>
            </a:r>
            <a:r>
              <a:rPr lang="en-US" sz="2400" dirty="0" smtClean="0">
                <a:latin typeface="Times New Roman" pitchFamily="18" charset="0"/>
              </a:rPr>
              <a:t>), </a:t>
            </a:r>
            <a:r>
              <a:rPr lang="en-US" sz="2400" dirty="0" err="1" smtClean="0">
                <a:latin typeface="Times New Roman" pitchFamily="18" charset="0"/>
              </a:rPr>
              <a:t>češće</a:t>
            </a:r>
            <a:r>
              <a:rPr lang="en-US" sz="2400" dirty="0" smtClean="0">
                <a:latin typeface="Times New Roman" pitchFamily="18" charset="0"/>
              </a:rPr>
              <a:t> u </a:t>
            </a:r>
            <a:r>
              <a:rPr lang="en-US" sz="2400" dirty="0" err="1" smtClean="0">
                <a:latin typeface="Times New Roman" pitchFamily="18" charset="0"/>
              </a:rPr>
              <a:t>mejozi</a:t>
            </a:r>
            <a:r>
              <a:rPr lang="en-US" sz="2400" dirty="0" smtClean="0">
                <a:latin typeface="Times New Roman" pitchFamily="18" charset="0"/>
              </a:rPr>
              <a:t> I</a:t>
            </a:r>
            <a:endParaRPr lang="sr-Latn-RS" sz="2400" dirty="0" smtClean="0">
              <a:latin typeface="Times New Roman" pitchFamily="18" charset="0"/>
            </a:endParaRPr>
          </a:p>
          <a:p>
            <a:pPr algn="just">
              <a:buFontTx/>
              <a:buChar char="-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10% slučajeva u mejozi II oca.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pl-PL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Ž</a:t>
            </a:r>
            <a:r>
              <a:rPr lang="pl-PL" sz="2400" dirty="0" smtClean="0">
                <a:latin typeface="Times New Roman" pitchFamily="18" charset="0"/>
              </a:rPr>
              <a:t>ene koje su prethodno imale </a:t>
            </a:r>
            <a:r>
              <a:rPr lang="pl-PL" dirty="0" smtClean="0">
                <a:latin typeface="Times New Roman" pitchFamily="18" charset="0"/>
              </a:rPr>
              <a:t>plod</a:t>
            </a:r>
            <a:r>
              <a:rPr lang="pl-PL" sz="2400" dirty="0" smtClean="0">
                <a:latin typeface="Times New Roman" pitchFamily="18" charset="0"/>
              </a:rPr>
              <a:t> ili dete sa trizomijom 21:</a:t>
            </a:r>
          </a:p>
          <a:p>
            <a:pPr marL="0" indent="0" algn="just">
              <a:buNone/>
              <a:tabLst>
                <a:tab pos="6858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- rizik rekurencije za DS u narednoj trudnoći je 0,75% + </a:t>
            </a:r>
            <a:r>
              <a:rPr lang="pl-PL" dirty="0">
                <a:latin typeface="Times New Roman" pitchFamily="18" charset="0"/>
              </a:rPr>
              <a:t>rizik </a:t>
            </a:r>
            <a:r>
              <a:rPr lang="pl-PL" sz="2400" dirty="0" smtClean="0">
                <a:latin typeface="Times New Roman" pitchFamily="18" charset="0"/>
              </a:rPr>
              <a:t>godina majke. </a:t>
            </a:r>
            <a:endParaRPr lang="en-U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None/>
              <a:tabLst>
                <a:tab pos="685800" algn="l"/>
              </a:tabLst>
              <a:defRPr/>
            </a:pPr>
            <a:endParaRPr lang="en-US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381000"/>
            <a:ext cx="8458200" cy="5715000"/>
          </a:xfrm>
        </p:spPr>
        <p:txBody>
          <a:bodyPr>
            <a:normAutofit fontScale="85000" lnSpcReduction="20000"/>
          </a:bodyPr>
          <a:lstStyle/>
          <a:p>
            <a:pPr algn="just">
              <a:tabLst>
                <a:tab pos="685800" algn="l"/>
              </a:tabLst>
              <a:defRPr/>
            </a:pPr>
            <a:endParaRPr lang="pl-PL" sz="2400" i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buNone/>
              <a:tabLst>
                <a:tab pos="685800" algn="l"/>
              </a:tabLst>
              <a:defRPr/>
            </a:pPr>
            <a:r>
              <a:rPr lang="pl-PL" sz="2600" u="sng" dirty="0" smtClean="0">
                <a:solidFill>
                  <a:srgbClr val="7030A0"/>
                </a:solidFill>
                <a:latin typeface="Times New Roman" pitchFamily="18" charset="0"/>
              </a:rPr>
              <a:t>Translokaciona forma DS </a:t>
            </a:r>
          </a:p>
          <a:p>
            <a:pPr>
              <a:buNone/>
              <a:tabLst>
                <a:tab pos="685800" algn="l"/>
              </a:tabLst>
              <a:defRPr/>
            </a:pPr>
            <a:r>
              <a:rPr lang="pl-PL" sz="2600" dirty="0" smtClean="0">
                <a:solidFill>
                  <a:srgbClr val="7030A0"/>
                </a:solidFill>
                <a:latin typeface="Times New Roman" pitchFamily="18" charset="0"/>
              </a:rPr>
              <a:t>(46,XX,t(14;21); 46,XY,t(14;21) ili (21;21)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en-US" sz="2400" u="sng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Prisutna je u oko </a:t>
            </a:r>
            <a:r>
              <a:rPr lang="pl-PL" dirty="0">
                <a:latin typeface="Times New Roman" pitchFamily="18" charset="0"/>
              </a:rPr>
              <a:t>3</a:t>
            </a:r>
            <a:r>
              <a:rPr lang="pl-PL" sz="2400" dirty="0" smtClean="0">
                <a:latin typeface="Times New Roman" pitchFamily="18" charset="0"/>
              </a:rPr>
              <a:t>% slučaja</a:t>
            </a:r>
            <a:r>
              <a:rPr lang="en-US" sz="2400" dirty="0" smtClean="0">
                <a:latin typeface="Times New Roman" pitchFamily="18" charset="0"/>
              </a:rPr>
              <a:t>, od toga je 45% </a:t>
            </a:r>
            <a:r>
              <a:rPr lang="en-US" sz="2400" dirty="0" err="1" smtClean="0">
                <a:latin typeface="Times New Roman" pitchFamily="18" charset="0"/>
              </a:rPr>
              <a:t>nasle</a:t>
            </a:r>
            <a:r>
              <a:rPr lang="sr-Latn-RS" dirty="0">
                <a:latin typeface="Times New Roman" pitchFamily="18" charset="0"/>
              </a:rPr>
              <a:t>đ</a:t>
            </a:r>
            <a:r>
              <a:rPr lang="en-US" sz="2400" dirty="0" err="1" smtClean="0">
                <a:latin typeface="Times New Roman" pitchFamily="18" charset="0"/>
              </a:rPr>
              <a:t>eno</a:t>
            </a:r>
            <a:r>
              <a:rPr lang="pl-PL" sz="2400" dirty="0" smtClean="0">
                <a:latin typeface="Times New Roman" pitchFamily="18" charset="0"/>
              </a:rPr>
              <a:t>. 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pl-PL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Uzrok: </a:t>
            </a:r>
            <a:r>
              <a:rPr lang="pl-PL" sz="2400" dirty="0" smtClean="0">
                <a:latin typeface="Times New Roman" pitchFamily="18" charset="0"/>
              </a:rPr>
              <a:t>Robertsonova translokacija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</a:rPr>
              <a:t>heterologog tipa</a:t>
            </a:r>
            <a:r>
              <a:rPr lang="en-US" sz="2400" dirty="0" smtClean="0">
                <a:latin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</a:rPr>
              <a:t>najčešće</a:t>
            </a:r>
            <a:r>
              <a:rPr lang="pl-PL" sz="2400" dirty="0" smtClean="0">
                <a:latin typeface="Times New Roman" pitchFamily="18" charset="0"/>
              </a:rPr>
              <a:t> 14;21, ili homologog tipa 21;21 (nije u vezi sa starošću majke).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pl-PL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en-US" sz="2400" dirty="0" smtClean="0">
                <a:latin typeface="Times New Roman" pitchFamily="18" charset="0"/>
              </a:rPr>
              <a:t>R</a:t>
            </a:r>
            <a:r>
              <a:rPr lang="sr-Latn-RS" sz="2400" dirty="0" smtClean="0">
                <a:latin typeface="Times New Roman" pitchFamily="18" charset="0"/>
              </a:rPr>
              <a:t>izik rekurencije za </a:t>
            </a:r>
            <a:r>
              <a:rPr lang="pl-PL" sz="2400" dirty="0" smtClean="0">
                <a:solidFill>
                  <a:srgbClr val="0070C0"/>
                </a:solidFill>
                <a:latin typeface="Times New Roman" pitchFamily="18" charset="0"/>
              </a:rPr>
              <a:t>heterologu</a:t>
            </a:r>
            <a:r>
              <a:rPr lang="pl-PL" sz="2400" dirty="0" smtClean="0">
                <a:latin typeface="Times New Roman" pitchFamily="18" charset="0"/>
              </a:rPr>
              <a:t> translokaciju</a:t>
            </a:r>
            <a:r>
              <a:rPr lang="sr-Latn-RS" sz="2400" dirty="0" smtClean="0">
                <a:latin typeface="Times New Roman" pitchFamily="18" charset="0"/>
              </a:rPr>
              <a:t>:</a:t>
            </a:r>
          </a:p>
          <a:p>
            <a:pPr algn="just">
              <a:buFontTx/>
              <a:buChar char="-"/>
              <a:tabLst>
                <a:tab pos="685800" algn="l"/>
              </a:tabLst>
              <a:defRPr/>
            </a:pPr>
            <a:r>
              <a:rPr lang="sr-Latn-RS" sz="2400" dirty="0" smtClean="0">
                <a:latin typeface="Times New Roman" pitchFamily="18" charset="0"/>
              </a:rPr>
              <a:t>a</a:t>
            </a:r>
            <a:r>
              <a:rPr lang="en-US" sz="2400" dirty="0" err="1" smtClean="0">
                <a:latin typeface="Times New Roman" pitchFamily="18" charset="0"/>
              </a:rPr>
              <a:t>ko</a:t>
            </a:r>
            <a:r>
              <a:rPr lang="pl-PL" sz="2400" dirty="0" smtClean="0">
                <a:latin typeface="Times New Roman" pitchFamily="18" charset="0"/>
              </a:rPr>
              <a:t> je majka nosilac: 10-15%</a:t>
            </a:r>
            <a:endParaRPr lang="sr-Latn-RS" sz="2400" dirty="0" smtClean="0">
              <a:latin typeface="Times New Roman" pitchFamily="18" charset="0"/>
            </a:endParaRPr>
          </a:p>
          <a:p>
            <a:pPr algn="just">
              <a:buFontTx/>
              <a:buChar char="-"/>
              <a:tabLst>
                <a:tab pos="685800" algn="l"/>
              </a:tabLst>
              <a:defRPr/>
            </a:pPr>
            <a:r>
              <a:rPr lang="en-US" sz="2400" dirty="0" smtClean="0">
                <a:latin typeface="Times New Roman" pitchFamily="18" charset="0"/>
              </a:rPr>
              <a:t>a</a:t>
            </a:r>
            <a:r>
              <a:rPr lang="pl-PL" sz="2400" dirty="0" smtClean="0">
                <a:latin typeface="Times New Roman" pitchFamily="18" charset="0"/>
              </a:rPr>
              <a:t>ko je otac nosilac</a:t>
            </a:r>
            <a:r>
              <a:rPr lang="sr-Latn-RS" sz="2400" dirty="0" smtClean="0">
                <a:latin typeface="Times New Roman" pitchFamily="18" charset="0"/>
              </a:rPr>
              <a:t>: </a:t>
            </a:r>
            <a:r>
              <a:rPr lang="pl-PL" sz="2400" dirty="0" smtClean="0">
                <a:latin typeface="Times New Roman" pitchFamily="18" charset="0"/>
              </a:rPr>
              <a:t>1%. 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pl-PL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Kada</a:t>
            </a:r>
            <a:r>
              <a:rPr lang="pl-PL" sz="2400" i="1" dirty="0" smtClean="0">
                <a:latin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</a:rPr>
              <a:t>je jedan od roditelja nosilac </a:t>
            </a:r>
            <a:r>
              <a:rPr lang="pl-PL" sz="2400" dirty="0" smtClean="0">
                <a:solidFill>
                  <a:srgbClr val="C00000"/>
                </a:solidFill>
                <a:latin typeface="Times New Roman" pitchFamily="18" charset="0"/>
              </a:rPr>
              <a:t>homologe</a:t>
            </a:r>
            <a:r>
              <a:rPr lang="pl-PL" sz="2400" dirty="0" smtClean="0">
                <a:latin typeface="Times New Roman" pitchFamily="18" charset="0"/>
              </a:rPr>
              <a:t> translokacije 21;21, rizik za DS iznosi 100%.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sr-Latn-RS" sz="2400" dirty="0" smtClean="0"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Rizik  za  ponavljanje </a:t>
            </a:r>
            <a:r>
              <a:rPr lang="pl-PL" sz="2400" dirty="0" smtClean="0">
                <a:solidFill>
                  <a:srgbClr val="00B050"/>
                </a:solidFill>
                <a:latin typeface="Times New Roman" pitchFamily="18" charset="0"/>
              </a:rPr>
              <a:t>„de novo” </a:t>
            </a:r>
            <a:r>
              <a:rPr lang="pl-PL" sz="2400" dirty="0" smtClean="0">
                <a:latin typeface="Times New Roman" pitchFamily="18" charset="0"/>
              </a:rPr>
              <a:t>Robertsonove translokacije je manji od 2%.</a:t>
            </a:r>
            <a:r>
              <a:rPr lang="en-US" sz="2400" dirty="0" smtClean="0">
                <a:latin typeface="Times New Roman" pitchFamily="18" charset="0"/>
              </a:rPr>
              <a:t> </a:t>
            </a:r>
            <a:endParaRPr lang="sr-Latn-RS" sz="2400" dirty="0" smtClean="0">
              <a:latin typeface="Times New Roman" pitchFamily="18" charset="0"/>
            </a:endParaRPr>
          </a:p>
          <a:p>
            <a:endParaRPr lang="en-US" sz="20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AUN SINDROM\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0225"/>
            <a:ext cx="480060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533400"/>
            <a:ext cx="8458200" cy="533400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  <a:tabLst>
                <a:tab pos="685800" algn="l"/>
              </a:tabLst>
              <a:defRPr/>
            </a:pPr>
            <a:endParaRPr lang="pl-PL" sz="2400" i="1" u="sng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buNone/>
              <a:tabLst>
                <a:tab pos="685800" algn="l"/>
              </a:tabLst>
              <a:defRPr/>
            </a:pPr>
            <a:r>
              <a:rPr lang="pl-PL" sz="2400" u="sng" dirty="0" smtClean="0">
                <a:solidFill>
                  <a:srgbClr val="00B050"/>
                </a:solidFill>
                <a:latin typeface="Times New Roman" pitchFamily="18" charset="0"/>
              </a:rPr>
              <a:t>Mozaična forma DS </a:t>
            </a:r>
          </a:p>
          <a:p>
            <a:pPr>
              <a:buNone/>
              <a:tabLst>
                <a:tab pos="685800" algn="l"/>
              </a:tabLst>
              <a:defRPr/>
            </a:pPr>
            <a:r>
              <a:rPr lang="pl-PL" sz="2400" dirty="0" smtClean="0">
                <a:solidFill>
                  <a:srgbClr val="00B050"/>
                </a:solidFill>
                <a:latin typeface="Times New Roman" pitchFamily="18" charset="0"/>
              </a:rPr>
              <a:t>(46,XX/47,XX+21; 46,XY/47,XY+21)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en-US" sz="2400" u="sng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sr-Latn-RS" sz="2400" dirty="0" err="1" smtClean="0">
                <a:latin typeface="Times New Roman" pitchFamily="18" charset="0"/>
              </a:rPr>
              <a:t>P</a:t>
            </a:r>
            <a:r>
              <a:rPr lang="en-US" sz="2400" dirty="0" err="1" smtClean="0">
                <a:latin typeface="Times New Roman" pitchFamily="18" charset="0"/>
              </a:rPr>
              <a:t>risutna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</a:rPr>
              <a:t>u oko 1% slučaja</a:t>
            </a:r>
            <a:r>
              <a:rPr lang="en-US" sz="2400" dirty="0" smtClean="0">
                <a:latin typeface="Times New Roman" pitchFamily="18" charset="0"/>
              </a:rPr>
              <a:t>. </a:t>
            </a:r>
            <a:endParaRPr lang="sr-Latn-RS" sz="2400" dirty="0" smtClean="0">
              <a:latin typeface="Times New Roman" pitchFamily="18" charset="0"/>
            </a:endParaRPr>
          </a:p>
          <a:p>
            <a:pPr algn="just">
              <a:buNone/>
              <a:tabLst>
                <a:tab pos="685800" algn="l"/>
              </a:tabLst>
              <a:defRPr/>
            </a:pPr>
            <a:endParaRPr lang="sr-Latn-R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sr-Latn-RS" dirty="0" smtClean="0">
                <a:latin typeface="Times New Roman" pitchFamily="18" charset="0"/>
              </a:rPr>
              <a:t>Uzrok:</a:t>
            </a:r>
          </a:p>
          <a:p>
            <a:pPr algn="just">
              <a:buFontTx/>
              <a:buChar char="-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nerazdvajanje 21. hromozom</a:t>
            </a:r>
            <a:r>
              <a:rPr lang="sr-Latn-RS" dirty="0" smtClean="0">
                <a:latin typeface="Times New Roman" pitchFamily="18" charset="0"/>
              </a:rPr>
              <a:t>skog para</a:t>
            </a:r>
            <a:r>
              <a:rPr lang="pl-PL" sz="2400" dirty="0" smtClean="0">
                <a:latin typeface="Times New Roman" pitchFamily="18" charset="0"/>
              </a:rPr>
              <a:t> </a:t>
            </a:r>
            <a:r>
              <a:rPr lang="pl-PL" dirty="0" smtClean="0">
                <a:latin typeface="Times New Roman" pitchFamily="18" charset="0"/>
              </a:rPr>
              <a:t>tokom</a:t>
            </a:r>
            <a:r>
              <a:rPr lang="pl-PL" sz="2400" dirty="0" smtClean="0">
                <a:latin typeface="Times New Roman" pitchFamily="18" charset="0"/>
              </a:rPr>
              <a:t> mitotske deobe normalnog zigota, ili </a:t>
            </a:r>
            <a:endParaRPr lang="pl-PL" dirty="0" smtClean="0">
              <a:latin typeface="Times New Roman" pitchFamily="18" charset="0"/>
            </a:endParaRPr>
          </a:p>
          <a:p>
            <a:pPr algn="just">
              <a:buFontTx/>
              <a:buChar char="-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gubitak hromozoma 21 u nekim ćelijskim linijama kod primarno trizomičnog zigota, tokom mitoza</a:t>
            </a:r>
            <a:r>
              <a:rPr lang="en-US" sz="2400" dirty="0" smtClean="0">
                <a:latin typeface="Times New Roman" pitchFamily="18" charset="0"/>
              </a:rPr>
              <a:t>.</a:t>
            </a:r>
            <a:r>
              <a:rPr lang="pl-PL" sz="2400" dirty="0" smtClean="0">
                <a:latin typeface="Times New Roman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Ø"/>
              <a:tabLst>
                <a:tab pos="685800" algn="l"/>
              </a:tabLst>
              <a:defRPr/>
            </a:pPr>
            <a:endParaRPr lang="pl-PL" dirty="0">
              <a:latin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Ø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Mogu imati blažu kliničku sliku sa brojnim fenotipskim varijacijama zavisno od količine ćelija sa aberacijom.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pl-PL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Mozaicizam jednog od roditelja povećava rizik rekurencije na 10%.</a:t>
            </a:r>
            <a:endParaRPr lang="en-U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None/>
              <a:tabLst>
                <a:tab pos="685800" algn="l"/>
              </a:tabLst>
              <a:defRPr/>
            </a:pPr>
            <a:endParaRPr lang="en-US" sz="26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tabLst>
                <a:tab pos="685800" algn="l"/>
              </a:tabLst>
              <a:defRPr/>
            </a:pPr>
            <a:endParaRPr lang="pl-PL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533400"/>
            <a:ext cx="8382000" cy="51054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  <a:tabLst>
                <a:tab pos="685800" algn="l"/>
              </a:tabLst>
              <a:defRPr/>
            </a:pPr>
            <a:r>
              <a:rPr lang="pl-PL" sz="2400" u="sng" dirty="0" smtClean="0">
                <a:solidFill>
                  <a:srgbClr val="0070C0"/>
                </a:solidFill>
                <a:latin typeface="Times New Roman" pitchFamily="18" charset="0"/>
              </a:rPr>
              <a:t>Parcijalna trizomija kod DS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en-US" sz="2400" u="sng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en-US" dirty="0" smtClean="0">
                <a:latin typeface="Times New Roman" pitchFamily="18" charset="0"/>
              </a:rPr>
              <a:t>V</a:t>
            </a:r>
            <a:r>
              <a:rPr lang="sr-Latn-RS" dirty="0" smtClean="0">
                <a:latin typeface="Times New Roman" pitchFamily="18" charset="0"/>
              </a:rPr>
              <a:t>iđa se </a:t>
            </a:r>
            <a:r>
              <a:rPr lang="sr-Latn-RS" dirty="0">
                <a:latin typeface="Times New Roman" pitchFamily="18" charset="0"/>
              </a:rPr>
              <a:t>u</a:t>
            </a:r>
            <a:r>
              <a:rPr lang="pl-PL" sz="2400" dirty="0" smtClean="0">
                <a:latin typeface="Times New Roman" pitchFamily="18" charset="0"/>
              </a:rPr>
              <a:t> 1% slučaja</a:t>
            </a:r>
            <a:r>
              <a:rPr lang="en-US" sz="2400" dirty="0" smtClean="0">
                <a:latin typeface="Times New Roman" pitchFamily="18" charset="0"/>
              </a:rPr>
              <a:t>. </a:t>
            </a:r>
            <a:endParaRPr lang="sr-Latn-RS" sz="2400" dirty="0" smtClean="0">
              <a:latin typeface="Times New Roman" pitchFamily="18" charset="0"/>
            </a:endParaRPr>
          </a:p>
          <a:p>
            <a:pPr algn="just">
              <a:buNone/>
              <a:tabLst>
                <a:tab pos="685800" algn="l"/>
              </a:tabLst>
              <a:defRPr/>
            </a:pPr>
            <a:endParaRPr lang="sr-Latn-R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Prisustvo dupliranog segmenta dugog kraka hromozoma 21 </a:t>
            </a:r>
            <a:r>
              <a:rPr lang="pl-PL" sz="2400" dirty="0" smtClean="0">
                <a:latin typeface="Times New Roman" pitchFamily="18" charset="0"/>
              </a:rPr>
              <a:t>dovodi do: </a:t>
            </a:r>
          </a:p>
          <a:p>
            <a:pPr algn="just">
              <a:buFontTx/>
              <a:buChar char="-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pojave fenotipskih osobina DS (dupliran distalni deo), </a:t>
            </a:r>
          </a:p>
          <a:p>
            <a:pPr algn="just">
              <a:buFontTx/>
              <a:buChar char="-"/>
              <a:tabLst>
                <a:tab pos="685800" algn="l"/>
              </a:tabLst>
              <a:defRPr/>
            </a:pPr>
            <a:r>
              <a:rPr lang="pl-PL" dirty="0">
                <a:latin typeface="Times New Roman" pitchFamily="18" charset="0"/>
              </a:rPr>
              <a:t>n</a:t>
            </a:r>
            <a:r>
              <a:rPr lang="pl-PL" sz="2400" dirty="0" smtClean="0">
                <a:latin typeface="Times New Roman" pitchFamily="18" charset="0"/>
              </a:rPr>
              <a:t>ormal</a:t>
            </a:r>
            <a:r>
              <a:rPr lang="en-US" sz="2400" dirty="0" err="1" smtClean="0">
                <a:latin typeface="Times New Roman" pitchFamily="18" charset="0"/>
              </a:rPr>
              <a:t>anog</a:t>
            </a:r>
            <a:r>
              <a:rPr lang="pl-PL" dirty="0" smtClean="0">
                <a:latin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</a:rPr>
              <a:t>fenotip</a:t>
            </a:r>
            <a:r>
              <a:rPr lang="en-US" sz="2400" dirty="0" smtClean="0">
                <a:latin typeface="Times New Roman" pitchFamily="18" charset="0"/>
              </a:rPr>
              <a:t>a</a:t>
            </a:r>
            <a:r>
              <a:rPr lang="pl-PL" sz="2400" dirty="0" smtClean="0">
                <a:latin typeface="Times New Roman" pitchFamily="18" charset="0"/>
              </a:rPr>
              <a:t> i blag</a:t>
            </a:r>
            <a:r>
              <a:rPr lang="en-US" sz="2400" dirty="0" smtClean="0">
                <a:latin typeface="Times New Roman" pitchFamily="18" charset="0"/>
              </a:rPr>
              <a:t>e</a:t>
            </a:r>
            <a:r>
              <a:rPr lang="pl-PL" sz="2400" dirty="0" smtClean="0">
                <a:latin typeface="Times New Roman" pitchFamily="18" charset="0"/>
              </a:rPr>
              <a:t> mentaln</a:t>
            </a:r>
            <a:r>
              <a:rPr lang="en-US" sz="2400" dirty="0" smtClean="0">
                <a:latin typeface="Times New Roman" pitchFamily="18" charset="0"/>
              </a:rPr>
              <a:t>e</a:t>
            </a:r>
            <a:r>
              <a:rPr lang="pl-PL" sz="2400" dirty="0" smtClean="0">
                <a:latin typeface="Times New Roman" pitchFamily="18" charset="0"/>
              </a:rPr>
              <a:t> retardacij</a:t>
            </a:r>
            <a:r>
              <a:rPr lang="en-US" sz="2400" dirty="0" smtClean="0">
                <a:latin typeface="Times New Roman" pitchFamily="18" charset="0"/>
              </a:rPr>
              <a:t>e</a:t>
            </a:r>
            <a:r>
              <a:rPr lang="sr-Latn-RS" sz="2400" dirty="0" smtClean="0">
                <a:latin typeface="Times New Roman" pitchFamily="18" charset="0"/>
              </a:rPr>
              <a:t> (proksimalni deo)</a:t>
            </a:r>
            <a:r>
              <a:rPr lang="pl-PL" sz="2400" dirty="0" smtClean="0">
                <a:latin typeface="Times New Roman" pitchFamily="18" charset="0"/>
              </a:rPr>
              <a:t>.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sr-Latn-R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Duplirani segment može biti posledica roditeljske balansirane translokacije ili inverzije. </a:t>
            </a:r>
          </a:p>
          <a:p>
            <a:pPr algn="just">
              <a:buNone/>
              <a:tabLst>
                <a:tab pos="685800" algn="l"/>
              </a:tabLst>
              <a:defRPr/>
            </a:pPr>
            <a:endParaRPr lang="pl-PL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Rizik za ponovno javljanje u potomstvu zavisi od tačaka prekida i rearanžmana genetičkog materijala. </a:t>
            </a:r>
            <a:endParaRPr lang="en-US" sz="2400" dirty="0" smtClean="0">
              <a:latin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685800"/>
            <a:ext cx="8442960" cy="4953000"/>
          </a:xfrm>
        </p:spPr>
        <p:txBody>
          <a:bodyPr>
            <a:normAutofit fontScale="92500"/>
          </a:bodyPr>
          <a:lstStyle/>
          <a:p>
            <a:pPr indent="457200">
              <a:buNone/>
              <a:defRPr/>
            </a:pPr>
            <a:r>
              <a:rPr lang="pl-PL" sz="2200" dirty="0" smtClean="0">
                <a:latin typeface="Times New Roman" pitchFamily="18" charset="0"/>
              </a:rPr>
              <a:t>                   </a:t>
            </a:r>
            <a:r>
              <a:rPr lang="pl-PL" sz="2200" u="sng" dirty="0" smtClean="0">
                <a:latin typeface="Times New Roman" pitchFamily="18" charset="0"/>
              </a:rPr>
              <a:t>PRENATALNA DIJAGNOZA (PND)</a:t>
            </a:r>
          </a:p>
          <a:p>
            <a:pPr indent="457200" algn="ctr">
              <a:buNone/>
              <a:defRPr/>
            </a:pPr>
            <a:endParaRPr lang="en-US" sz="2200" dirty="0" smtClean="0">
              <a:latin typeface="Times New Roman" pitchFamily="18" charset="0"/>
            </a:endParaRPr>
          </a:p>
          <a:p>
            <a:pPr indent="457200" algn="just"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Times New Roman" pitchFamily="18" charset="0"/>
              </a:rPr>
              <a:t>PND o</a:t>
            </a:r>
            <a:r>
              <a:rPr lang="pl-PL" sz="2400" dirty="0" smtClean="0">
                <a:latin typeface="Times New Roman" pitchFamily="18" charset="0"/>
              </a:rPr>
              <a:t>buhvata dijagnostičke metode u embrionalnom i fetalnom periodu kojima se utvrđuju nasledne bolesti i kongenitalne anomalije </a:t>
            </a:r>
            <a:r>
              <a:rPr lang="pl-PL" sz="2400" dirty="0" smtClean="0">
                <a:solidFill>
                  <a:srgbClr val="00B050"/>
                </a:solidFill>
                <a:latin typeface="Times New Roman" pitchFamily="18" charset="0"/>
              </a:rPr>
              <a:t>pre rođenja.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indent="457200" algn="just">
              <a:buFont typeface="Wingdings" pitchFamily="2" charset="2"/>
              <a:buNone/>
              <a:defRPr/>
            </a:pPr>
            <a:endParaRPr lang="en-US" sz="2400" dirty="0" smtClean="0">
              <a:latin typeface="Times New Roman" pitchFamily="18" charset="0"/>
            </a:endParaRPr>
          </a:p>
          <a:p>
            <a:pPr indent="457200" algn="just"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Times New Roman" pitchFamily="18" charset="0"/>
              </a:rPr>
              <a:t>P</a:t>
            </a:r>
            <a:r>
              <a:rPr lang="pl-PL" sz="2400" dirty="0" smtClean="0">
                <a:latin typeface="Times New Roman" pitchFamily="18" charset="0"/>
              </a:rPr>
              <a:t>renatalne </a:t>
            </a:r>
            <a:r>
              <a:rPr lang="pl-PL" sz="2400" dirty="0" smtClean="0">
                <a:solidFill>
                  <a:srgbClr val="C00000"/>
                </a:solidFill>
                <a:latin typeface="Times New Roman" pitchFamily="18" charset="0"/>
              </a:rPr>
              <a:t>dijagnostičke</a:t>
            </a:r>
            <a:r>
              <a:rPr lang="pl-PL" sz="2400" dirty="0" smtClean="0">
                <a:latin typeface="Times New Roman" pitchFamily="18" charset="0"/>
              </a:rPr>
              <a:t> metode </a:t>
            </a:r>
            <a:r>
              <a:rPr lang="en-US" sz="2400" dirty="0" err="1" smtClean="0">
                <a:latin typeface="Times New Roman" pitchFamily="18" charset="0"/>
              </a:rPr>
              <a:t>su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</a:rPr>
              <a:t>INVAZIVNE</a:t>
            </a:r>
            <a:r>
              <a:rPr lang="sr-Latn-RS" dirty="0" smtClean="0">
                <a:latin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</a:rPr>
              <a:t>biopsija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horionskih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resica</a:t>
            </a:r>
            <a:r>
              <a:rPr lang="en-US" sz="2400" dirty="0" smtClean="0">
                <a:latin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</a:rPr>
              <a:t>amniocenteza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kordocenteza</a:t>
            </a:r>
            <a:r>
              <a:rPr lang="en-US" sz="2400" dirty="0" smtClean="0">
                <a:latin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</a:rPr>
              <a:t>nepotrebno je  svaku trudnicu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izlagati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tim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procedurama</a:t>
            </a:r>
            <a:r>
              <a:rPr lang="pl-PL" sz="2400" dirty="0" smtClean="0">
                <a:latin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</a:endParaRPr>
          </a:p>
          <a:p>
            <a:pPr indent="457200" algn="just">
              <a:buFont typeface="Wingdings" pitchFamily="2" charset="2"/>
              <a:buNone/>
              <a:defRPr/>
            </a:pPr>
            <a:r>
              <a:rPr lang="pl-PL" sz="2400" dirty="0" smtClean="0">
                <a:latin typeface="Times New Roman" pitchFamily="18" charset="0"/>
              </a:rPr>
              <a:t> </a:t>
            </a:r>
            <a:endParaRPr lang="en-US" sz="2400" dirty="0" smtClean="0">
              <a:latin typeface="Times New Roman" pitchFamily="18" charset="0"/>
            </a:endParaRPr>
          </a:p>
          <a:p>
            <a:pPr indent="457200" algn="just">
              <a:buFont typeface="Wingdings" pitchFamily="2" charset="2"/>
              <a:buChar char="Ø"/>
              <a:defRPr/>
            </a:pPr>
            <a:r>
              <a:rPr lang="pl-PL" dirty="0" smtClean="0">
                <a:latin typeface="Times New Roman" pitchFamily="18" charset="0"/>
              </a:rPr>
              <a:t>Zato su f</a:t>
            </a:r>
            <a:r>
              <a:rPr lang="pl-PL" sz="2400" dirty="0" smtClean="0">
                <a:latin typeface="Times New Roman" pitchFamily="18" charset="0"/>
              </a:rPr>
              <a:t>ormirani kriterijumi po kojima se NEINVAZIVNIM metodama (analiza krvi majke i ultrazvuk ploda) izdvajaju rizične trudnoće </a:t>
            </a:r>
            <a:r>
              <a:rPr lang="en-US" sz="2400" dirty="0" err="1" smtClean="0">
                <a:latin typeface="Times New Roman" pitchFamily="18" charset="0"/>
              </a:rPr>
              <a:t>za</a:t>
            </a:r>
            <a:r>
              <a:rPr lang="en-US" sz="2400" dirty="0" smtClean="0">
                <a:latin typeface="Times New Roman" pitchFamily="18" charset="0"/>
              </a:rPr>
              <a:t> DS </a:t>
            </a:r>
            <a:r>
              <a:rPr lang="pl-PL" sz="2400" dirty="0" smtClean="0">
                <a:latin typeface="Times New Roman" pitchFamily="18" charset="0"/>
              </a:rPr>
              <a:t>kao kandidati  za  dijagnostičke procedure.</a:t>
            </a:r>
            <a:endParaRPr lang="en-US" sz="2400" dirty="0" smtClean="0">
              <a:latin typeface="Times New Roman" pitchFamily="18" charset="0"/>
            </a:endParaRPr>
          </a:p>
          <a:p>
            <a:pPr indent="457200" algn="just">
              <a:buFont typeface="Wingdings" pitchFamily="2" charset="2"/>
              <a:buNone/>
              <a:defRPr/>
            </a:pPr>
            <a:endParaRPr lang="en-US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28600"/>
            <a:ext cx="8382000" cy="609600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  <a:defRPr/>
            </a:pP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</a:rPr>
              <a:t>Skrining test</a:t>
            </a:r>
            <a:r>
              <a:rPr lang="en-US" sz="31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</a:rPr>
              <a:t>za Daun sindrom u prvom trimestru trudnoće</a:t>
            </a:r>
          </a:p>
          <a:p>
            <a:pPr algn="ctr">
              <a:buNone/>
              <a:defRPr/>
            </a:pPr>
            <a:r>
              <a:rPr lang="pl-PL" sz="3100" dirty="0" smtClean="0">
                <a:solidFill>
                  <a:srgbClr val="C00000"/>
                </a:solidFill>
                <a:latin typeface="Times New Roman" pitchFamily="18" charset="0"/>
              </a:rPr>
              <a:t>- double test</a:t>
            </a:r>
            <a:endParaRPr lang="en-US" sz="31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just">
              <a:defRPr/>
            </a:pPr>
            <a:endParaRPr lang="en-US" sz="3100" dirty="0" smtClean="0">
              <a:latin typeface="Times New Roman" pitchFamily="18" charset="0"/>
            </a:endParaRPr>
          </a:p>
          <a:p>
            <a:pPr algn="just">
              <a:defRPr/>
            </a:pPr>
            <a:r>
              <a:rPr lang="pl-PL" sz="2600" dirty="0" smtClean="0">
                <a:latin typeface="Times New Roman" pitchFamily="18" charset="0"/>
              </a:rPr>
              <a:t> </a:t>
            </a:r>
            <a:r>
              <a:rPr lang="pl-PL" sz="2600" u="sng" dirty="0" smtClean="0">
                <a:latin typeface="Times New Roman" pitchFamily="18" charset="0"/>
              </a:rPr>
              <a:t>BIOHEMIJSKI TEST krvi majke u trudnoći sa DS (10-13 NG)</a:t>
            </a:r>
            <a:r>
              <a:rPr lang="pl-PL" sz="2600" dirty="0" smtClean="0">
                <a:latin typeface="Times New Roman" pitchFamily="18" charset="0"/>
              </a:rPr>
              <a:t> :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pl-PL" sz="2600" dirty="0" smtClean="0">
                <a:latin typeface="Times New Roman" pitchFamily="18" charset="0"/>
              </a:rPr>
              <a:t> - dva ili više puta povećan nivo </a:t>
            </a:r>
            <a:r>
              <a:rPr lang="pl-PL" sz="2600" b="1" dirty="0" smtClean="0">
                <a:latin typeface="Times New Roman" pitchFamily="18" charset="0"/>
              </a:rPr>
              <a:t>hCG–a</a:t>
            </a:r>
            <a:r>
              <a:rPr lang="pl-PL" sz="2600" dirty="0" smtClean="0">
                <a:latin typeface="Times New Roman" pitchFamily="18" charset="0"/>
              </a:rPr>
              <a:t> (humani horionski gonadotropni hormon)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pl-PL" sz="2600" dirty="0" smtClean="0">
                <a:latin typeface="Times New Roman" pitchFamily="18" charset="0"/>
              </a:rPr>
              <a:t> - za 40% niži nivo </a:t>
            </a:r>
            <a:r>
              <a:rPr lang="pl-PL" sz="2600" b="1" dirty="0" smtClean="0">
                <a:latin typeface="Times New Roman" pitchFamily="18" charset="0"/>
              </a:rPr>
              <a:t>PAPP-A</a:t>
            </a:r>
            <a:r>
              <a:rPr lang="pl-PL" sz="2600" dirty="0" smtClean="0">
                <a:latin typeface="Times New Roman" pitchFamily="18" charset="0"/>
              </a:rPr>
              <a:t> (protein udružen sa trudnoćom)</a:t>
            </a:r>
            <a:endParaRPr lang="en-US" sz="2600" dirty="0" smtClean="0">
              <a:latin typeface="Times New Roman" pitchFamily="18" charset="0"/>
            </a:endParaRPr>
          </a:p>
          <a:p>
            <a:pPr algn="just">
              <a:defRPr/>
            </a:pPr>
            <a:endParaRPr lang="en-US" sz="2600" dirty="0" smtClean="0">
              <a:latin typeface="Times New Roman" pitchFamily="18" charset="0"/>
            </a:endParaRPr>
          </a:p>
          <a:p>
            <a:pPr algn="just">
              <a:defRPr/>
            </a:pPr>
            <a:r>
              <a:rPr lang="pl-PL" sz="2600" dirty="0" smtClean="0">
                <a:latin typeface="Times New Roman" pitchFamily="18" charset="0"/>
              </a:rPr>
              <a:t> </a:t>
            </a:r>
            <a:r>
              <a:rPr lang="pl-PL" sz="2600" u="sng" dirty="0" smtClean="0">
                <a:latin typeface="Times New Roman" pitchFamily="18" charset="0"/>
              </a:rPr>
              <a:t>Utrazvuk (10 -13 NG)</a:t>
            </a:r>
            <a:r>
              <a:rPr lang="pl-PL" sz="2600" dirty="0" smtClean="0">
                <a:latin typeface="Times New Roman" pitchFamily="18" charset="0"/>
              </a:rPr>
              <a:t> :</a:t>
            </a:r>
            <a:endParaRPr lang="en-US" sz="2600" dirty="0" smtClean="0">
              <a:latin typeface="Times New Roman" pitchFamily="18" charset="0"/>
            </a:endParaRPr>
          </a:p>
          <a:p>
            <a:pPr algn="just">
              <a:defRPr/>
            </a:pPr>
            <a:endParaRPr lang="en-US" sz="2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600" b="1" dirty="0" smtClean="0">
                <a:latin typeface="Times New Roman" pitchFamily="18" charset="0"/>
              </a:rPr>
              <a:t>NT </a:t>
            </a:r>
            <a:r>
              <a:rPr lang="sr-Latn-RS" sz="2600" b="1" dirty="0" smtClean="0">
                <a:latin typeface="Times New Roman" pitchFamily="18" charset="0"/>
              </a:rPr>
              <a:t>(nuhalna translucenca) </a:t>
            </a:r>
            <a:r>
              <a:rPr lang="en-US" sz="2600" b="1" dirty="0" smtClean="0">
                <a:latin typeface="Times New Roman" pitchFamily="18" charset="0"/>
              </a:rPr>
              <a:t>test: </a:t>
            </a:r>
            <a:r>
              <a:rPr lang="pl-PL" sz="2600" dirty="0" smtClean="0">
                <a:latin typeface="Times New Roman" pitchFamily="18" charset="0"/>
              </a:rPr>
              <a:t>85% fetusa sa DS ima povećanu količinu tečnosti u nuhalnoj regiji (preko 2,5 mm)</a:t>
            </a:r>
            <a:r>
              <a:rPr lang="en-US" sz="2600" dirty="0" smtClean="0">
                <a:latin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None/>
              <a:defRPr/>
            </a:pPr>
            <a:endParaRPr lang="en-US" sz="2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600" dirty="0" err="1" smtClean="0">
                <a:latin typeface="Times New Roman" pitchFamily="18" charset="0"/>
              </a:rPr>
              <a:t>Odsustvo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nosne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kosti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kod</a:t>
            </a:r>
            <a:r>
              <a:rPr lang="en-US" sz="2600" dirty="0" smtClean="0">
                <a:latin typeface="Times New Roman" pitchFamily="18" charset="0"/>
              </a:rPr>
              <a:t> 70% </a:t>
            </a:r>
            <a:r>
              <a:rPr lang="en-US" sz="2600" dirty="0" err="1" smtClean="0">
                <a:latin typeface="Times New Roman" pitchFamily="18" charset="0"/>
              </a:rPr>
              <a:t>fetusa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sa</a:t>
            </a:r>
            <a:r>
              <a:rPr lang="en-US" sz="2600" dirty="0" smtClean="0">
                <a:latin typeface="Times New Roman" pitchFamily="18" charset="0"/>
              </a:rPr>
              <a:t> DS, </a:t>
            </a:r>
            <a:r>
              <a:rPr lang="en-US" sz="2600" dirty="0" err="1" smtClean="0">
                <a:latin typeface="Times New Roman" pitchFamily="18" charset="0"/>
              </a:rPr>
              <a:t>anomalije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protoka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kroz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duktus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venozus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kod</a:t>
            </a:r>
            <a:r>
              <a:rPr lang="en-US" sz="2600" dirty="0" smtClean="0">
                <a:latin typeface="Times New Roman" pitchFamily="18" charset="0"/>
              </a:rPr>
              <a:t> 80% , a 25% </a:t>
            </a:r>
            <a:r>
              <a:rPr lang="en-US" sz="2600" dirty="0" err="1" smtClean="0">
                <a:latin typeface="Times New Roman" pitchFamily="18" charset="0"/>
              </a:rPr>
              <a:t>ima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kraću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sr-Latn-RS" sz="2600" dirty="0" smtClean="0">
                <a:latin typeface="Times New Roman" pitchFamily="18" charset="0"/>
              </a:rPr>
              <a:t>gornju vilicu.</a:t>
            </a:r>
            <a:endParaRPr lang="en-US" sz="2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en-US" sz="2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v"/>
              <a:defRPr/>
            </a:pPr>
            <a:r>
              <a:rPr lang="en-US" sz="2400" dirty="0" smtClean="0">
                <a:latin typeface="Times New Roman" pitchFamily="18" charset="0"/>
              </a:rPr>
              <a:t>G</a:t>
            </a:r>
            <a:r>
              <a:rPr lang="sr-Latn-RS" sz="2400" dirty="0" smtClean="0">
                <a:latin typeface="Times New Roman" pitchFamily="18" charset="0"/>
              </a:rPr>
              <a:t>ranična vrednost je 1:250 (ako je n</a:t>
            </a:r>
            <a:r>
              <a:rPr lang="en-US" sz="2400" dirty="0" smtClean="0">
                <a:latin typeface="Times New Roman" pitchFamily="18" charset="0"/>
              </a:rPr>
              <a:t>&lt;250 </a:t>
            </a:r>
            <a:r>
              <a:rPr lang="en-US" sz="2400" dirty="0" err="1" smtClean="0">
                <a:latin typeface="Times New Roman" pitchFamily="18" charset="0"/>
              </a:rPr>
              <a:t>ri</a:t>
            </a:r>
            <a:r>
              <a:rPr lang="sr-Latn-RS" sz="2400" dirty="0" smtClean="0">
                <a:latin typeface="Times New Roman" pitchFamily="18" charset="0"/>
              </a:rPr>
              <a:t>z</a:t>
            </a:r>
            <a:r>
              <a:rPr lang="en-US" sz="2400" dirty="0" err="1" smtClean="0">
                <a:latin typeface="Times New Roman" pitchFamily="18" charset="0"/>
              </a:rPr>
              <a:t>ik</a:t>
            </a:r>
            <a:r>
              <a:rPr lang="en-US" sz="2400" dirty="0" smtClean="0">
                <a:latin typeface="Times New Roman" pitchFamily="18" charset="0"/>
              </a:rPr>
              <a:t> je </a:t>
            </a:r>
            <a:r>
              <a:rPr lang="en-US" sz="2400" dirty="0" err="1" smtClean="0">
                <a:latin typeface="Times New Roman" pitchFamily="18" charset="0"/>
              </a:rPr>
              <a:t>pove</a:t>
            </a:r>
            <a:r>
              <a:rPr lang="sr-Latn-RS" sz="2400" dirty="0" smtClean="0">
                <a:latin typeface="Times New Roman" pitchFamily="18" charset="0"/>
              </a:rPr>
              <a:t>ć</a:t>
            </a:r>
            <a:r>
              <a:rPr lang="en-US" sz="2400" dirty="0" smtClean="0">
                <a:latin typeface="Times New Roman" pitchFamily="18" charset="0"/>
              </a:rPr>
              <a:t>an</a:t>
            </a:r>
            <a:r>
              <a:rPr lang="sr-Latn-RS" sz="2400" dirty="0" smtClean="0">
                <a:latin typeface="Times New Roman" pitchFamily="18" charset="0"/>
              </a:rPr>
              <a:t>).</a:t>
            </a:r>
            <a:endParaRPr lang="en-U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v"/>
              <a:defRPr/>
            </a:pPr>
            <a:r>
              <a:rPr lang="pl-PL" sz="2400" dirty="0" smtClean="0">
                <a:latin typeface="Times New Roman" pitchFamily="18" charset="0"/>
              </a:rPr>
              <a:t>Kombino</a:t>
            </a:r>
            <a:r>
              <a:rPr lang="en-US" sz="2400" dirty="0" err="1" smtClean="0">
                <a:latin typeface="Times New Roman" pitchFamily="18" charset="0"/>
              </a:rPr>
              <a:t>vani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skrning</a:t>
            </a:r>
            <a:r>
              <a:rPr lang="en-US" sz="2400" dirty="0" smtClean="0">
                <a:latin typeface="Times New Roman" pitchFamily="18" charset="0"/>
              </a:rPr>
              <a:t> test</a:t>
            </a:r>
            <a:r>
              <a:rPr lang="pl-PL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ima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tačnost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od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</a:rPr>
              <a:t>97% uz 5% lažno pozitivnih/negativnih rezultata.</a:t>
            </a:r>
          </a:p>
          <a:p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6477000" y="2208276"/>
            <a:ext cx="228600" cy="33896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1524000" y="1906524"/>
            <a:ext cx="228600" cy="30175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533400"/>
            <a:ext cx="8458200" cy="594360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pl-PL" sz="2400" dirty="0" smtClean="0">
                <a:solidFill>
                  <a:srgbClr val="C00000"/>
                </a:solidFill>
                <a:latin typeface="Times New Roman" pitchFamily="18" charset="0"/>
              </a:rPr>
              <a:t>Skrining test za Daun sindrom u drugom trimestru trudnoće</a:t>
            </a:r>
          </a:p>
          <a:p>
            <a:pPr algn="ctr">
              <a:buNone/>
              <a:defRPr/>
            </a:pPr>
            <a:r>
              <a:rPr lang="pl-PL" sz="2400" dirty="0" smtClean="0">
                <a:solidFill>
                  <a:srgbClr val="C00000"/>
                </a:solidFill>
                <a:latin typeface="Times New Roman" pitchFamily="18" charset="0"/>
              </a:rPr>
              <a:t>- triple test  </a:t>
            </a:r>
          </a:p>
          <a:p>
            <a:pPr algn="ctr">
              <a:buNone/>
              <a:defRPr/>
            </a:pPr>
            <a:r>
              <a:rPr lang="pl-PL" sz="2400" i="1" dirty="0" smtClean="0">
                <a:latin typeface="Times New Roman" pitchFamily="18" charset="0"/>
              </a:rPr>
              <a:t>         </a:t>
            </a:r>
            <a:endParaRPr lang="en-US" sz="2400" i="1" dirty="0" smtClean="0">
              <a:latin typeface="Times New Roman" pitchFamily="18" charset="0"/>
            </a:endParaRPr>
          </a:p>
          <a:p>
            <a:pPr algn="just">
              <a:defRPr/>
            </a:pPr>
            <a:r>
              <a:rPr lang="pl-PL" sz="2000" u="sng" dirty="0" smtClean="0">
                <a:latin typeface="Times New Roman" pitchFamily="18" charset="0"/>
              </a:rPr>
              <a:t>TROSTRUKI TEST krvi trudnice sa DS</a:t>
            </a:r>
            <a:r>
              <a:rPr lang="en-US" sz="2000" u="sng" dirty="0" smtClean="0">
                <a:latin typeface="Times New Roman" pitchFamily="18" charset="0"/>
              </a:rPr>
              <a:t> </a:t>
            </a:r>
            <a:r>
              <a:rPr lang="sr-Latn-RS" sz="2000" u="sng" dirty="0" smtClean="0">
                <a:latin typeface="Times New Roman" pitchFamily="18" charset="0"/>
              </a:rPr>
              <a:t>kod ploda (</a:t>
            </a:r>
            <a:r>
              <a:rPr lang="pl-PL" sz="2000" u="sng" dirty="0" smtClean="0">
                <a:latin typeface="Times New Roman" pitchFamily="18" charset="0"/>
              </a:rPr>
              <a:t>15-18 </a:t>
            </a:r>
            <a:r>
              <a:rPr lang="sr-Latn-RS" sz="2000" u="sng" dirty="0" smtClean="0">
                <a:latin typeface="Times New Roman" pitchFamily="18" charset="0"/>
              </a:rPr>
              <a:t>NG</a:t>
            </a:r>
            <a:r>
              <a:rPr lang="pl-PL" sz="2000" dirty="0" smtClean="0">
                <a:latin typeface="Times New Roman" pitchFamily="18" charset="0"/>
              </a:rPr>
              <a:t>)</a:t>
            </a:r>
            <a:r>
              <a:rPr lang="sr-Latn-RS" sz="2000" dirty="0" smtClean="0">
                <a:latin typeface="Times New Roman" pitchFamily="18" charset="0"/>
              </a:rPr>
              <a:t>:</a:t>
            </a:r>
          </a:p>
          <a:p>
            <a:pPr algn="just">
              <a:buNone/>
              <a:defRPr/>
            </a:pPr>
            <a:endParaRPr lang="sr-Latn-RS" sz="2400" u="sng" dirty="0" smtClean="0">
              <a:latin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sr-Latn-RS" sz="2400" dirty="0" smtClean="0">
                <a:latin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</a:rPr>
              <a:t>dva</a:t>
            </a:r>
            <a:r>
              <a:rPr lang="en-US" sz="2000" dirty="0" smtClean="0">
                <a:latin typeface="Times New Roman" pitchFamily="18" charset="0"/>
              </a:rPr>
              <a:t> puta </a:t>
            </a:r>
            <a:r>
              <a:rPr lang="pl-PL" sz="2000" dirty="0" smtClean="0">
                <a:latin typeface="Times New Roman" pitchFamily="18" charset="0"/>
              </a:rPr>
              <a:t>niž</a:t>
            </a:r>
            <a:r>
              <a:rPr lang="en-US" sz="2000" dirty="0" err="1" smtClean="0">
                <a:latin typeface="Times New Roman" pitchFamily="18" charset="0"/>
              </a:rPr>
              <a:t>i</a:t>
            </a:r>
            <a:r>
              <a:rPr lang="pl-PL" sz="2000" dirty="0" smtClean="0">
                <a:latin typeface="Times New Roman" pitchFamily="18" charset="0"/>
              </a:rPr>
              <a:t> nivo </a:t>
            </a:r>
            <a:r>
              <a:rPr lang="pl-PL" sz="2000" b="1" dirty="0" smtClean="0">
                <a:latin typeface="Times New Roman" pitchFamily="18" charset="0"/>
              </a:rPr>
              <a:t>AFP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sr-Latn-RS" sz="2000" dirty="0" smtClean="0">
                <a:latin typeface="Times New Roman" pitchFamily="18" charset="0"/>
              </a:rPr>
              <a:t>(alfa feto protein, stvara ga fetus)   </a:t>
            </a:r>
          </a:p>
          <a:p>
            <a:pPr marL="0" indent="0" algn="just">
              <a:buNone/>
              <a:defRPr/>
            </a:pPr>
            <a:r>
              <a:rPr lang="pl-PL" sz="2000" dirty="0" smtClean="0">
                <a:latin typeface="Times New Roman" pitchFamily="18" charset="0"/>
              </a:rPr>
              <a:t>- povišen nivo </a:t>
            </a:r>
            <a:r>
              <a:rPr lang="pl-PL" sz="2000" b="1" dirty="0" smtClean="0">
                <a:latin typeface="Times New Roman" pitchFamily="18" charset="0"/>
              </a:rPr>
              <a:t>hCG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pl-PL" sz="2000" dirty="0" smtClean="0">
                <a:latin typeface="Times New Roman" pitchFamily="18" charset="0"/>
              </a:rPr>
              <a:t> </a:t>
            </a:r>
          </a:p>
          <a:p>
            <a:pPr marL="0" indent="0">
              <a:buNone/>
              <a:defRPr/>
            </a:pPr>
            <a:r>
              <a:rPr lang="pl-PL" sz="2000" dirty="0" smtClean="0">
                <a:latin typeface="Times New Roman" pitchFamily="18" charset="0"/>
              </a:rPr>
              <a:t>- snižen nivo </a:t>
            </a:r>
            <a:r>
              <a:rPr lang="pl-PL" sz="2000" b="1" dirty="0" smtClean="0">
                <a:latin typeface="Times New Roman" pitchFamily="18" charset="0"/>
              </a:rPr>
              <a:t>nekonjugovanog estriola </a:t>
            </a:r>
            <a:r>
              <a:rPr lang="pl-PL" sz="2000" dirty="0" smtClean="0">
                <a:latin typeface="Times New Roman" pitchFamily="18" charset="0"/>
              </a:rPr>
              <a:t>(Ue3, stvara ga placenta i fetus)</a:t>
            </a:r>
          </a:p>
          <a:p>
            <a:pPr algn="just">
              <a:buNone/>
              <a:defRPr/>
            </a:pPr>
            <a:endParaRPr lang="en-US" sz="2000" dirty="0" smtClean="0">
              <a:latin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pl-PL" sz="2000" dirty="0" smtClean="0">
                <a:latin typeface="Times New Roman" pitchFamily="18" charset="0"/>
              </a:rPr>
              <a:t>Stepen pouzdanosti testa je 75% uz 5% lažno pozitivnih/negativnih rezultata</a:t>
            </a:r>
            <a:r>
              <a:rPr lang="en-US" sz="2000" dirty="0" smtClean="0">
                <a:latin typeface="Times New Roman" pitchFamily="18" charset="0"/>
              </a:rPr>
              <a:t>.</a:t>
            </a:r>
            <a:endParaRPr lang="sr-Latn-RS" sz="2000" dirty="0" smtClean="0">
              <a:latin typeface="Times New Roman" pitchFamily="18" charset="0"/>
            </a:endParaRPr>
          </a:p>
          <a:p>
            <a:pPr algn="just">
              <a:buNone/>
              <a:defRPr/>
            </a:pPr>
            <a:endParaRPr lang="en-US" sz="2400" i="1" u="sng" dirty="0" smtClean="0">
              <a:latin typeface="Times New Roman" pitchFamily="18" charset="0"/>
            </a:endParaRPr>
          </a:p>
          <a:p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7696200" y="3581400"/>
            <a:ext cx="228600" cy="3048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2438400" y="3128058"/>
            <a:ext cx="228600" cy="27972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324600" y="2813613"/>
            <a:ext cx="228600" cy="3048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457200"/>
            <a:ext cx="8610600" cy="586740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US" sz="2000" u="sng" dirty="0" smtClean="0">
                <a:latin typeface="Times New Roman" pitchFamily="18" charset="0"/>
              </a:rPr>
              <a:t>ČETVOROSTRUKI TEST </a:t>
            </a:r>
            <a:r>
              <a:rPr lang="sr-Latn-RS" sz="2000" u="sng" dirty="0" smtClean="0">
                <a:latin typeface="Times New Roman" pitchFamily="18" charset="0"/>
              </a:rPr>
              <a:t>krvi trudnice koja nosi plod sa DS (</a:t>
            </a:r>
            <a:r>
              <a:rPr lang="en-US" sz="2000" u="sng" dirty="0" smtClean="0">
                <a:latin typeface="Times New Roman" pitchFamily="18" charset="0"/>
              </a:rPr>
              <a:t>15-18 </a:t>
            </a:r>
            <a:r>
              <a:rPr lang="sr-Latn-RS" sz="2000" u="sng" dirty="0" smtClean="0">
                <a:latin typeface="Times New Roman" pitchFamily="18" charset="0"/>
              </a:rPr>
              <a:t>NG</a:t>
            </a:r>
            <a:r>
              <a:rPr lang="sr-Latn-RS" sz="2000" dirty="0" smtClean="0">
                <a:latin typeface="Times New Roman" pitchFamily="18" charset="0"/>
              </a:rPr>
              <a:t>):</a:t>
            </a:r>
            <a:endParaRPr lang="en-US" sz="2000" dirty="0" smtClean="0">
              <a:latin typeface="Times New Roman" pitchFamily="18" charset="0"/>
            </a:endParaRPr>
          </a:p>
          <a:p>
            <a:pPr algn="just">
              <a:buNone/>
              <a:defRPr/>
            </a:pPr>
            <a:r>
              <a:rPr lang="pl-PL" sz="2000" dirty="0" smtClean="0">
                <a:latin typeface="Times New Roman" pitchFamily="18" charset="0"/>
              </a:rPr>
              <a:t>- snižen nivo </a:t>
            </a:r>
            <a:r>
              <a:rPr lang="pl-PL" sz="2000" b="1" dirty="0" smtClean="0">
                <a:latin typeface="Times New Roman" pitchFamily="18" charset="0"/>
              </a:rPr>
              <a:t>AFP </a:t>
            </a:r>
          </a:p>
          <a:p>
            <a:pPr algn="just">
              <a:buNone/>
              <a:defRPr/>
            </a:pPr>
            <a:r>
              <a:rPr lang="pl-PL" sz="2000" dirty="0" smtClean="0">
                <a:latin typeface="Times New Roman" pitchFamily="18" charset="0"/>
              </a:rPr>
              <a:t>- povišen nivo</a:t>
            </a:r>
            <a:r>
              <a:rPr lang="pl-PL" sz="2000" b="1" dirty="0" smtClean="0">
                <a:latin typeface="Times New Roman" pitchFamily="18" charset="0"/>
              </a:rPr>
              <a:t> hCG </a:t>
            </a:r>
            <a:r>
              <a:rPr lang="pl-PL" sz="2000" dirty="0" smtClean="0">
                <a:latin typeface="Times New Roman" pitchFamily="18" charset="0"/>
              </a:rPr>
              <a:t> </a:t>
            </a:r>
          </a:p>
          <a:p>
            <a:pPr algn="just">
              <a:buNone/>
              <a:defRPr/>
            </a:pPr>
            <a:r>
              <a:rPr lang="pl-PL" sz="2000" dirty="0" smtClean="0">
                <a:latin typeface="Times New Roman" pitchFamily="18" charset="0"/>
              </a:rPr>
              <a:t>- snižen nivo </a:t>
            </a:r>
            <a:r>
              <a:rPr lang="pl-PL" sz="2000" b="1" dirty="0" smtClean="0">
                <a:latin typeface="Times New Roman" pitchFamily="18" charset="0"/>
              </a:rPr>
              <a:t>nekonjugovanog estriola</a:t>
            </a:r>
          </a:p>
          <a:p>
            <a:pPr algn="just">
              <a:buNone/>
              <a:defRPr/>
            </a:pPr>
            <a:r>
              <a:rPr lang="pl-PL" sz="2000" dirty="0" smtClean="0">
                <a:latin typeface="Times New Roman" pitchFamily="18" charset="0"/>
              </a:rPr>
              <a:t>- povišen nivo </a:t>
            </a:r>
            <a:r>
              <a:rPr lang="pl-PL" sz="2000" b="1" dirty="0" smtClean="0">
                <a:latin typeface="Times New Roman" pitchFamily="18" charset="0"/>
              </a:rPr>
              <a:t>Inhibina A </a:t>
            </a:r>
          </a:p>
          <a:p>
            <a:pPr algn="just">
              <a:buNone/>
              <a:defRPr/>
            </a:pPr>
            <a:endParaRPr lang="pl-PL" sz="2000" dirty="0" smtClean="0">
              <a:latin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pl-PL" sz="2000" dirty="0" smtClean="0">
                <a:latin typeface="Times New Roman" pitchFamily="18" charset="0"/>
              </a:rPr>
              <a:t>Stepen pouzdanosti testa je 8</a:t>
            </a:r>
            <a:r>
              <a:rPr lang="en-US" sz="2000" dirty="0" smtClean="0">
                <a:latin typeface="Times New Roman" pitchFamily="18" charset="0"/>
              </a:rPr>
              <a:t>1</a:t>
            </a:r>
            <a:r>
              <a:rPr lang="pl-PL" sz="2000" dirty="0" smtClean="0">
                <a:latin typeface="Times New Roman" pitchFamily="18" charset="0"/>
              </a:rPr>
              <a:t>% uz 5% lažno pozitivnih rezultata.</a:t>
            </a:r>
            <a:endParaRPr lang="en-US" sz="2000" dirty="0" smtClean="0">
              <a:latin typeface="Times New Roman" pitchFamily="18" charset="0"/>
            </a:endParaRPr>
          </a:p>
          <a:p>
            <a:pPr algn="just">
              <a:defRPr/>
            </a:pPr>
            <a:endParaRPr lang="en-US" sz="2000" dirty="0" smtClean="0">
              <a:latin typeface="Times New Roman" pitchFamily="18" charset="0"/>
            </a:endParaRPr>
          </a:p>
          <a:p>
            <a:pPr algn="just">
              <a:defRPr/>
            </a:pPr>
            <a:r>
              <a:rPr lang="pl-PL" sz="2000" u="sng" dirty="0" smtClean="0">
                <a:latin typeface="Times New Roman" pitchFamily="18" charset="0"/>
              </a:rPr>
              <a:t>UTRAZVUČNI MARKERI</a:t>
            </a:r>
            <a:r>
              <a:rPr lang="pl-PL" sz="2000" dirty="0" smtClean="0">
                <a:latin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</a:endParaRPr>
          </a:p>
          <a:p>
            <a:pPr algn="just">
              <a:defRPr/>
            </a:pPr>
            <a:endParaRPr lang="en-US" sz="2000" dirty="0" smtClean="0">
              <a:latin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pl-PL" sz="2000" dirty="0" smtClean="0">
                <a:latin typeface="Times New Roman" pitchFamily="18" charset="0"/>
              </a:rPr>
              <a:t>Rizik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pl-PL" sz="2000" dirty="0" smtClean="0">
                <a:latin typeface="Times New Roman" pitchFamily="18" charset="0"/>
              </a:rPr>
              <a:t>za DS kod ploda na osnovu UZ markera određuje se množenjem osnovnog rizika sa faktorom rizika za određenu anomaliju</a:t>
            </a:r>
            <a:r>
              <a:rPr lang="en-US" sz="2000" dirty="0" smtClean="0"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2000" dirty="0" smtClean="0">
              <a:latin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l-PL" sz="2000" dirty="0" smtClean="0">
                <a:latin typeface="Times New Roman" pitchFamily="18" charset="0"/>
              </a:rPr>
              <a:t>Rizik veći od 1:300 ukazuje na visoko rizičnu trudnoću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</a:rPr>
              <a:t>što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zahteva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kariotipizaciju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ploda</a:t>
            </a:r>
            <a:r>
              <a:rPr lang="en-US" sz="2000" dirty="0" smtClean="0">
                <a:latin typeface="Times New Roman" pitchFamily="18" charset="0"/>
              </a:rPr>
              <a:t>.</a:t>
            </a:r>
          </a:p>
          <a:p>
            <a:endParaRPr lang="en-US" sz="2000" dirty="0"/>
          </a:p>
        </p:txBody>
      </p:sp>
      <p:sp>
        <p:nvSpPr>
          <p:cNvPr id="8" name="Up Arrow 7"/>
          <p:cNvSpPr/>
          <p:nvPr/>
        </p:nvSpPr>
        <p:spPr>
          <a:xfrm>
            <a:off x="2367389" y="1231701"/>
            <a:ext cx="228600" cy="2926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2971800" y="2002420"/>
            <a:ext cx="228600" cy="304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343400" y="1697620"/>
            <a:ext cx="228600" cy="3048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133600" y="914400"/>
            <a:ext cx="243917" cy="31699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7543800" cy="579120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sr-Latn-R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sr-Latn-RS" sz="24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Neinvazivni prenatalni test - NIPT test</a:t>
            </a:r>
          </a:p>
          <a:p>
            <a:pPr algn="just">
              <a:buNone/>
            </a:pPr>
            <a:endParaRPr lang="sr-Latn-R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krvi buduće majke, otkriveno je prisustvo fetalne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 - slobodno cirkulišuće DNK (cfDNK)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 uglavnom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poreklom ćelija placente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etalna DNK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prisutna je u krvi trudnice već od 5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 NG, ali se dovoljna količina za test postiže od 10 NG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Najčešće se koristi u otkrivanju trizomija (21,13,18) i aneuploidija polnih hromozoma kod ploda.</a:t>
            </a:r>
          </a:p>
          <a:p>
            <a:pPr algn="just">
              <a:buNone/>
            </a:pPr>
            <a:endParaRPr 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slučaju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da je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aneuploidija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detektovana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rezultat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trebalo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potvrditi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invazivnom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dijagnostičkom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procedurom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-9646"/>
            <a:ext cx="8458200" cy="6400800"/>
          </a:xfrm>
        </p:spPr>
        <p:txBody>
          <a:bodyPr>
            <a:normAutofit fontScale="92500"/>
          </a:bodyPr>
          <a:lstStyle/>
          <a:p>
            <a:pPr algn="ctr">
              <a:buNone/>
              <a:defRPr/>
            </a:pPr>
            <a:endParaRPr lang="pl-PL" sz="24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>
              <a:buNone/>
              <a:defRPr/>
            </a:pPr>
            <a:r>
              <a:rPr lang="pl-PL" sz="2400" u="sng" dirty="0" smtClean="0">
                <a:latin typeface="+mj-lt"/>
              </a:rPr>
              <a:t>DAUN(OV) SY</a:t>
            </a:r>
          </a:p>
          <a:p>
            <a:pPr algn="ctr">
              <a:buNone/>
              <a:defRPr/>
            </a:pPr>
            <a:r>
              <a:rPr lang="pl-PL" sz="2200" dirty="0" smtClean="0">
                <a:latin typeface="+mj-lt"/>
              </a:rPr>
              <a:t>Trizomija 21 </a:t>
            </a:r>
          </a:p>
          <a:p>
            <a:pPr algn="ctr">
              <a:buNone/>
              <a:defRPr/>
            </a:pPr>
            <a:endParaRPr lang="pl-PL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>
              <a:buNone/>
              <a:defRPr/>
            </a:pPr>
            <a:r>
              <a:rPr lang="pl-PL" sz="2400" dirty="0" smtClean="0">
                <a:solidFill>
                  <a:srgbClr val="C00000"/>
                </a:solidFill>
                <a:latin typeface="Times New Roman" pitchFamily="18" charset="0"/>
              </a:rPr>
              <a:t>Daun sindrom (DS) ili trizomija hromozoma 21, je najčešći oblik mentalne zaostalosti praćen specifičnim telesnim osobinama.</a:t>
            </a:r>
            <a:endParaRPr lang="en-US" sz="24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en-U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400" dirty="0" err="1" smtClean="0">
                <a:latin typeface="Times New Roman" pitchFamily="18" charset="0"/>
              </a:rPr>
              <a:t>Prvi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opis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Daun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sindroma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sr-Latn-RS" sz="2400" dirty="0" smtClean="0">
                <a:latin typeface="Times New Roman" pitchFamily="18" charset="0"/>
              </a:rPr>
              <a:t>je </a:t>
            </a:r>
            <a:r>
              <a:rPr lang="en-US" sz="2400" dirty="0" err="1" smtClean="0">
                <a:latin typeface="Times New Roman" pitchFamily="18" charset="0"/>
              </a:rPr>
              <a:t>dao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lekar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</a:rPr>
              <a:t>John Langdon Down 1866</a:t>
            </a:r>
            <a:r>
              <a:rPr lang="en-US" sz="2400" dirty="0" smtClean="0">
                <a:latin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</a:rPr>
              <a:t>godine</a:t>
            </a:r>
            <a:r>
              <a:rPr lang="en-US" sz="2400" dirty="0" smtClean="0">
                <a:latin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en-U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400" dirty="0" err="1" smtClean="0">
                <a:latin typeface="Times New Roman" pitchFamily="18" charset="0"/>
              </a:rPr>
              <a:t>Prvi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opis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slučaja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Daun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sindroma</a:t>
            </a:r>
            <a:r>
              <a:rPr lang="en-US" sz="2400" dirty="0" smtClean="0">
                <a:latin typeface="Times New Roman" pitchFamily="18" charset="0"/>
              </a:rPr>
              <a:t> u </a:t>
            </a:r>
            <a:r>
              <a:rPr lang="en-US" sz="2400" dirty="0" err="1" smtClean="0">
                <a:latin typeface="Times New Roman" pitchFamily="18" charset="0"/>
              </a:rPr>
              <a:t>Srbiji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objavio</a:t>
            </a:r>
            <a:r>
              <a:rPr lang="en-US" sz="2400" dirty="0" smtClean="0">
                <a:latin typeface="Times New Roman" pitchFamily="18" charset="0"/>
              </a:rPr>
              <a:t> je D. Dimitrijević 1931. god</a:t>
            </a:r>
            <a:r>
              <a:rPr lang="sr-Latn-RS" sz="2400" dirty="0" smtClean="0">
                <a:latin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</a:rPr>
              <a:t> u „</a:t>
            </a:r>
            <a:r>
              <a:rPr lang="en-US" sz="2400" dirty="0" err="1" smtClean="0">
                <a:latin typeface="Times New Roman" pitchFamily="18" charset="0"/>
              </a:rPr>
              <a:t>Srpskom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arhivu</a:t>
            </a:r>
            <a:r>
              <a:rPr lang="en-US" sz="2400" dirty="0" smtClean="0">
                <a:latin typeface="Times New Roman" pitchFamily="18" charset="0"/>
              </a:rPr>
              <a:t>”.</a:t>
            </a:r>
            <a:r>
              <a:rPr lang="pl-P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pl-PL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pl-PL" sz="2400" dirty="0" smtClean="0">
                <a:solidFill>
                  <a:srgbClr val="0070C0"/>
                </a:solidFill>
                <a:latin typeface="Times New Roman" pitchFamily="18" charset="0"/>
              </a:rPr>
              <a:t>Lejeune i sa</a:t>
            </a:r>
            <a:r>
              <a:rPr lang="sr-Latn-RS" sz="2400" dirty="0" smtClean="0">
                <a:solidFill>
                  <a:srgbClr val="0070C0"/>
                </a:solidFill>
                <a:latin typeface="Times New Roman" pitchFamily="18" charset="0"/>
              </a:rPr>
              <a:t>r. </a:t>
            </a:r>
            <a:r>
              <a:rPr lang="pl-PL" sz="2400" dirty="0" smtClean="0">
                <a:solidFill>
                  <a:srgbClr val="0070C0"/>
                </a:solidFill>
                <a:latin typeface="Times New Roman" pitchFamily="18" charset="0"/>
              </a:rPr>
              <a:t>1959. god. utvrđuju da osobe sa Daun sindromom imaju:</a:t>
            </a:r>
          </a:p>
          <a:p>
            <a:pPr algn="just">
              <a:buFontTx/>
              <a:buChar char="-"/>
              <a:defRPr/>
            </a:pPr>
            <a:r>
              <a:rPr lang="pl-PL" sz="2400" dirty="0" smtClean="0">
                <a:latin typeface="Times New Roman" pitchFamily="18" charset="0"/>
              </a:rPr>
              <a:t>hromozom 21 u trostrukoj dozi, i </a:t>
            </a:r>
          </a:p>
          <a:p>
            <a:pPr algn="just">
              <a:buFontTx/>
              <a:buChar char="-"/>
              <a:defRPr/>
            </a:pPr>
            <a:r>
              <a:rPr lang="pl-PL" sz="2400" dirty="0" smtClean="0">
                <a:latin typeface="Times New Roman" pitchFamily="18" charset="0"/>
              </a:rPr>
              <a:t>ukupan hromozomski komplement od 47 hromozoma u ćelijama.</a:t>
            </a:r>
            <a:endParaRPr lang="en-U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sr-Latn-RS" sz="24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en-US" sz="24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457200"/>
            <a:ext cx="8610600" cy="5410200"/>
          </a:xfrm>
        </p:spPr>
        <p:txBody>
          <a:bodyPr>
            <a:normAutofit fontScale="92500"/>
          </a:bodyPr>
          <a:lstStyle/>
          <a:p>
            <a:pPr algn="just">
              <a:buNone/>
              <a:defRPr/>
            </a:pPr>
            <a:endParaRPr lang="pl-PL" sz="2400" u="sng" dirty="0" smtClean="0">
              <a:latin typeface="Times New Roman" pitchFamily="18" charset="0"/>
            </a:endParaRPr>
          </a:p>
          <a:p>
            <a:pPr algn="ctr">
              <a:buNone/>
              <a:defRPr/>
            </a:pPr>
            <a:r>
              <a:rPr lang="pl-PL" sz="2400" u="sng" dirty="0" smtClean="0">
                <a:latin typeface="Times New Roman" pitchFamily="18" charset="0"/>
              </a:rPr>
              <a:t>PRENATALNE DIJAGNOSTIČKE PROCEDURE </a:t>
            </a:r>
            <a:r>
              <a:rPr lang="pl-PL" sz="2400" dirty="0" smtClean="0">
                <a:latin typeface="Times New Roman" pitchFamily="18" charset="0"/>
              </a:rPr>
              <a:t>(invazivne su)</a:t>
            </a:r>
            <a:endParaRPr lang="en-US" sz="2400" dirty="0" smtClean="0">
              <a:latin typeface="Times New Roman" pitchFamily="18" charset="0"/>
            </a:endParaRPr>
          </a:p>
          <a:p>
            <a:pPr algn="just">
              <a:defRPr/>
            </a:pPr>
            <a:endParaRPr lang="en-US" sz="2400" i="1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pl-PL" sz="2400" dirty="0" smtClean="0">
                <a:solidFill>
                  <a:srgbClr val="C00000"/>
                </a:solidFill>
                <a:latin typeface="Times New Roman" pitchFamily="18" charset="0"/>
              </a:rPr>
              <a:t>Biopsija horionskih resica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pl-PL" sz="2400" dirty="0" smtClean="0">
                <a:solidFill>
                  <a:srgbClr val="C00000"/>
                </a:solidFill>
                <a:latin typeface="Times New Roman" pitchFamily="18" charset="0"/>
              </a:rPr>
              <a:t>11-13 NG </a:t>
            </a:r>
          </a:p>
          <a:p>
            <a:pPr algn="just">
              <a:buNone/>
              <a:defRPr/>
            </a:pPr>
            <a:r>
              <a:rPr lang="pl-PL" sz="2400" dirty="0" smtClean="0">
                <a:solidFill>
                  <a:srgbClr val="C00000"/>
                </a:solidFill>
                <a:latin typeface="Times New Roman" pitchFamily="18" charset="0"/>
              </a:rPr>
              <a:t>(uzorak horionskih resica; ćelije horiona su genetički iste kao u ploda).</a:t>
            </a:r>
            <a:endParaRPr lang="en-US" sz="24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just">
              <a:defRPr/>
            </a:pPr>
            <a:endParaRPr lang="en-U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pl-PL" sz="2400" dirty="0" smtClean="0">
                <a:solidFill>
                  <a:srgbClr val="7030A0"/>
                </a:solidFill>
                <a:latin typeface="Times New Roman" pitchFamily="18" charset="0"/>
              </a:rPr>
              <a:t>Amniocenteza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</a:rPr>
              <a:t>  </a:t>
            </a:r>
            <a:r>
              <a:rPr lang="pl-PL" sz="2400" dirty="0" smtClean="0">
                <a:solidFill>
                  <a:srgbClr val="7030A0"/>
                </a:solidFill>
                <a:latin typeface="Times New Roman" pitchFamily="18" charset="0"/>
              </a:rPr>
              <a:t>16 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pl-PL" sz="2400" dirty="0" smtClean="0">
                <a:solidFill>
                  <a:srgbClr val="7030A0"/>
                </a:solidFill>
                <a:latin typeface="Times New Roman" pitchFamily="18" charset="0"/>
              </a:rPr>
              <a:t> 18 NG (uzorak plodove vode)</a:t>
            </a:r>
            <a:endParaRPr lang="sr-Latn-RS" sz="24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pl-PL" sz="2400" dirty="0" smtClean="0">
                <a:latin typeface="Times New Roman" pitchFamily="18" charset="0"/>
              </a:rPr>
              <a:t>- kasna amniocenteza sa 20 NG.</a:t>
            </a:r>
            <a:endParaRPr lang="en-US" sz="2400" dirty="0" smtClean="0">
              <a:latin typeface="Times New Roman" pitchFamily="18" charset="0"/>
            </a:endParaRPr>
          </a:p>
          <a:p>
            <a:pPr algn="just">
              <a:defRPr/>
            </a:pPr>
            <a:endParaRPr lang="en-U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pl-PL" sz="2400" dirty="0" smtClean="0">
                <a:solidFill>
                  <a:srgbClr val="00B050"/>
                </a:solidFill>
                <a:latin typeface="Times New Roman" pitchFamily="18" charset="0"/>
              </a:rPr>
              <a:t>Kordocenteza - od 22 NG </a:t>
            </a:r>
          </a:p>
          <a:p>
            <a:pPr algn="just">
              <a:buNone/>
              <a:defRPr/>
            </a:pPr>
            <a:r>
              <a:rPr lang="pl-PL" sz="2400" dirty="0" smtClean="0">
                <a:solidFill>
                  <a:srgbClr val="00B050"/>
                </a:solidFill>
                <a:latin typeface="Times New Roman" pitchFamily="18" charset="0"/>
              </a:rPr>
              <a:t>(uzorak krvi iz pupčanika ploda).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>
              <a:defRPr/>
            </a:pPr>
            <a:endParaRPr lang="en-US" sz="2400" dirty="0" smtClean="0">
              <a:latin typeface="Times New Roman" pitchFamily="18" charset="0"/>
            </a:endParaRPr>
          </a:p>
          <a:p>
            <a:pPr algn="just">
              <a:buNone/>
              <a:defRPr/>
            </a:pPr>
            <a:r>
              <a:rPr lang="pl-PL" sz="2400" dirty="0" smtClean="0">
                <a:latin typeface="Times New Roman" pitchFamily="18" charset="0"/>
              </a:rPr>
              <a:t> </a:t>
            </a:r>
            <a:endParaRPr lang="en-US" sz="2400" dirty="0"/>
          </a:p>
        </p:txBody>
      </p:sp>
      <p:pic>
        <p:nvPicPr>
          <p:cNvPr id="4" name="Picture 3" descr="Сродна сли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810000"/>
            <a:ext cx="3448594" cy="2514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533400"/>
            <a:ext cx="8183880" cy="50292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  <a:defRPr/>
            </a:pPr>
            <a:endParaRPr lang="pl-PL" sz="20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r>
              <a:rPr lang="pl-PL" sz="2000" u="sng" dirty="0" smtClean="0">
                <a:solidFill>
                  <a:srgbClr val="00B050"/>
                </a:solidFill>
                <a:latin typeface="Times New Roman" pitchFamily="18" charset="0"/>
                <a:cs typeface="Times New Roman" panose="02020603050405020304" pitchFamily="18" charset="0"/>
              </a:rPr>
              <a:t>I</a:t>
            </a:r>
            <a:r>
              <a:rPr lang="en-US" sz="2000" u="sng" dirty="0" smtClean="0">
                <a:solidFill>
                  <a:srgbClr val="00B050"/>
                </a:solidFill>
                <a:latin typeface="Times New Roman" pitchFamily="18" charset="0"/>
                <a:cs typeface="Times New Roman" panose="02020603050405020304" pitchFamily="18" charset="0"/>
              </a:rPr>
              <a:t>NDIKACIJE ZA PRENATALNU DIJAGNOZU OD ZNAČAJA ZA DAUN SINDROM  KOD  FETUSA</a:t>
            </a:r>
            <a:endParaRPr lang="pl-PL" sz="2000" u="sng" dirty="0" smtClean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sr-Latn-RS" sz="2600" i="1" dirty="0" smtClean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en-US" sz="2600" i="1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pl-PL" sz="2400" dirty="0" smtClean="0">
                <a:latin typeface="Times New Roman" pitchFamily="18" charset="0"/>
                <a:cs typeface="Times New Roman" panose="02020603050405020304" pitchFamily="18" charset="0"/>
              </a:rPr>
              <a:t>majka preko 35 godina života</a:t>
            </a:r>
            <a:endParaRPr lang="en-US" sz="24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prethodni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fetus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ili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dete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DS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pozitivan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skrining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test u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prvom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trimestru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trudnoće</a:t>
            </a:r>
            <a:endParaRPr lang="en-US" sz="24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pozitivan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skrining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test u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drugom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trimestru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trudnoće</a:t>
            </a:r>
            <a:endParaRPr lang="pl-PL" sz="24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pl-PL" sz="2400" dirty="0" smtClean="0">
                <a:latin typeface="Times New Roman" pitchFamily="18" charset="0"/>
                <a:cs typeface="Times New Roman" panose="02020603050405020304" pitchFamily="18" charset="0"/>
              </a:rPr>
              <a:t>ultrazvučno detektovana anomalija udružena sa DS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pl-PL" sz="2400" dirty="0" smtClean="0">
                <a:latin typeface="Times New Roman" pitchFamily="18" charset="0"/>
                <a:cs typeface="Times New Roman" panose="02020603050405020304" pitchFamily="18" charset="0"/>
              </a:rPr>
              <a:t>oligohidramnion ili polihidramnion</a:t>
            </a:r>
            <a:endParaRPr lang="en-US" sz="24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hromozomska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abnormalnost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jednog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od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roditelja</a:t>
            </a:r>
            <a:endParaRPr lang="en-US" sz="24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porodična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anamneza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hromozomskih</a:t>
            </a:r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abnormalnosti</a:t>
            </a:r>
            <a:endParaRPr lang="pl-PL" sz="24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467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u="sng" dirty="0" smtClean="0">
                <a:solidFill>
                  <a:schemeClr val="tx2">
                    <a:lumMod val="50000"/>
                  </a:schemeClr>
                </a:solidFill>
                <a:ea typeface="+mj-ea"/>
              </a:rPr>
              <a:t>EDWARDS  SY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ea typeface="+mj-ea"/>
              </a:rPr>
              <a:t/>
            </a:r>
            <a:br>
              <a:rPr lang="en-US" sz="2400" dirty="0" smtClean="0">
                <a:solidFill>
                  <a:schemeClr val="tx2">
                    <a:lumMod val="50000"/>
                  </a:schemeClr>
                </a:solidFill>
                <a:ea typeface="+mj-ea"/>
              </a:rPr>
            </a:b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ea typeface="+mj-ea"/>
              </a:rPr>
              <a:t>47,XX+18 ; 47,XY+18</a:t>
            </a:r>
            <a:endParaRPr lang="en-US" sz="2400" dirty="0">
              <a:solidFill>
                <a:schemeClr val="tx2">
                  <a:lumMod val="50000"/>
                </a:schemeClr>
              </a:solidFill>
              <a:ea typeface="+mj-ea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7175"/>
            <a:ext cx="8915399" cy="4572000"/>
          </a:xfrm>
        </p:spPr>
        <p:txBody>
          <a:bodyPr/>
          <a:lstStyle/>
          <a:p>
            <a:pPr eaLnBrk="1" hangingPunct="1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Oko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95%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plodova sa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Edvardsovim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sindromom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(ES)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se spontano abortira.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Učestalost (incidenca) je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000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novorođene dece.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80%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su devojčice.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err="1" smtClean="0">
                <a:solidFill>
                  <a:srgbClr val="C00000"/>
                </a:solidFill>
              </a:rPr>
              <a:t>Opšte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karakteristike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sindroma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504238" cy="4194175"/>
          </a:xfrm>
        </p:spPr>
        <p:txBody>
          <a:bodyPr/>
          <a:lstStyle/>
          <a:p>
            <a:pPr eaLnBrk="1" hangingPunct="1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Intrauterini zastoj u rastu i razvoju (IUZR).</a:t>
            </a:r>
            <a:endParaRPr lang="sr-Latn-R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Česti su prevremeni porođaji.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Deca su sa teškim, višestrukim anomalijama.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Psihomotorni razvoj (PMR) je usporen.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Visoka smrtnost u prvih 6 meseci života, oko 10% dece preživi prvu godinu života.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Mali broj dece živi nekoliko godina.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44" y="457200"/>
            <a:ext cx="8382000" cy="454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sr-Latn-RS" sz="2400" dirty="0" smtClean="0">
                <a:solidFill>
                  <a:srgbClr val="C00000"/>
                </a:solidFill>
              </a:rPr>
              <a:t>Klinička slika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762000"/>
            <a:ext cx="8504238" cy="5562600"/>
          </a:xfrm>
        </p:spPr>
        <p:txBody>
          <a:bodyPr>
            <a:normAutofit/>
          </a:bodyPr>
          <a:lstStyle/>
          <a:p>
            <a:pPr eaLnBrk="1" hangingPunct="1"/>
            <a:endParaRPr lang="en-US" sz="2000" dirty="0" smtClean="0"/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Česti prematurusi (prevremeno rođena deca).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ala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PTT,PTD,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mikrocefalija.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Hipertonija, kakarkterističan položaj šake</a:t>
            </a:r>
            <a:r>
              <a:rPr lang="sr-Latn-R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savijeni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1. 3.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prst,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postavljeni preko njih.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Prominentan (izbočen) potiljak.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Ušne školjke </a:t>
            </a:r>
            <a:r>
              <a:rPr lang="sr-Latn-RS" sz="2000" dirty="0">
                <a:latin typeface="Times New Roman" pitchFamily="18" charset="0"/>
                <a:cs typeface="Times New Roman" pitchFamily="18" charset="0"/>
              </a:rPr>
              <a:t>loše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modelirane i nisko postavljene,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hipoplazija donje vilice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mikrognatija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Kratak grudni koš.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Mala karlica ograničene abdukcije (razvojni poremećaj kuka).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99% 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dece ima teške, kombinovane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USM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Anomalije digestivnog i urogenitalnog sistema.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Brojne, teške anomalije su uzrok rane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smrtnosti dece sa ES.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400" b="1" dirty="0" smtClean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EDWARDS, PATAU SY\Untitle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609600"/>
            <a:ext cx="4495800" cy="558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838200"/>
            <a:ext cx="8504238" cy="4572000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Karakterističan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položaj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šake</a:t>
            </a:r>
            <a:r>
              <a:rPr lang="sr-Latn-RS" sz="2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2" descr="F:\EDWARDS, PATAU SY\Untitled-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8860" y="1676400"/>
            <a:ext cx="41910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623060" y="50408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savijeni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1. 3.</a:t>
            </a:r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prst,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postavljeni preko 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njih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u="sng" dirty="0" smtClean="0">
                <a:solidFill>
                  <a:srgbClr val="7B9899"/>
                </a:solidFill>
              </a:rPr>
              <a:t/>
            </a:r>
            <a:br>
              <a:rPr lang="en-US" sz="2400" u="sng" dirty="0" smtClean="0">
                <a:solidFill>
                  <a:srgbClr val="7B9899"/>
                </a:solidFill>
              </a:rPr>
            </a:br>
            <a:r>
              <a:rPr lang="sr-Latn-RS" sz="2400" u="sng" dirty="0" smtClean="0">
                <a:solidFill>
                  <a:srgbClr val="A9432B"/>
                </a:solidFill>
              </a:rPr>
              <a:t>Citogenetika </a:t>
            </a:r>
            <a:endParaRPr lang="en-US" sz="2400" u="sng" dirty="0" smtClean="0">
              <a:solidFill>
                <a:srgbClr val="A9432B"/>
              </a:solidFill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8504238" cy="41878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NAJ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ŠĆ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A JE 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DE NOVO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 MUTACIJA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alt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% NASTAJE HROMOZOMSKIM NERAZDVAJANJEM 18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 PARA U TOKU MEJOZE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, ČEŠĆE KOD STARIJIH MAJKI (95%).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alt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10% SLU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AJEVA JE POSLEDICA TRANSLOKACIJE</a:t>
            </a:r>
            <a:r>
              <a:rPr lang="sr-Latn-RS" altLang="sr-Latn-R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sr-Latn-RS" alt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alt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10% SLU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AJEVA JE MOZAI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alt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U 10% SLU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AJEVA  OTKRIVENA JE DVOSTRUKA ANEUPLOIDIJA TJ. TRIZOMIJA 18 + TRIZOMIJA X, 21 ILI 13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alt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PREPORU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UJE SE PND U NAREDNIM TRUDNO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Ć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AMA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sr-Latn-RS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3400" y="-37618"/>
            <a:ext cx="7467600" cy="1143000"/>
          </a:xfrm>
        </p:spPr>
        <p:txBody>
          <a:bodyPr/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</a:rPr>
              <a:t>Kariotip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kod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trizomije</a:t>
            </a:r>
            <a:r>
              <a:rPr lang="en-US" sz="2400" dirty="0" smtClean="0">
                <a:solidFill>
                  <a:srgbClr val="C00000"/>
                </a:solidFill>
              </a:rPr>
              <a:t> 18</a:t>
            </a:r>
          </a:p>
        </p:txBody>
      </p:sp>
      <p:pic>
        <p:nvPicPr>
          <p:cNvPr id="20483" name="Picture 2" descr="F:\EDWARDS, PATAU SY\Untitled-4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0650" y="1600200"/>
            <a:ext cx="63627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467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PATAU SY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/>
            </a:r>
            <a:b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</a:b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47,XX+13; 47,XY+13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7175"/>
            <a:ext cx="8577263" cy="4572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400" b="1" dirty="0" smtClean="0">
              <a:solidFill>
                <a:schemeClr val="bg2">
                  <a:lumMod val="10000"/>
                </a:schemeClr>
              </a:solidFill>
              <a:ea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400" b="1" dirty="0" smtClean="0">
              <a:solidFill>
                <a:schemeClr val="bg2">
                  <a:lumMod val="10000"/>
                </a:schemeClr>
              </a:solidFill>
              <a:ea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Incidenca sindroma je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000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IUZR.</a:t>
            </a:r>
            <a:endParaRPr lang="en-US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/>
              <a:buChar char=""/>
              <a:defRPr/>
            </a:pP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Sindrom karakterišu teške anomalije i visoka smrtnost u prvih  </a:t>
            </a:r>
            <a:r>
              <a:rPr lang="sr-Latn-RS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meseci života, posebno u periodu novorođenčeta (neonatalni period).</a:t>
            </a:r>
            <a:endParaRPr lang="en-US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Mali broj ove dece doživi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godinu života.</a:t>
            </a:r>
            <a:endParaRPr lang="en-US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530352"/>
            <a:ext cx="8305800" cy="5413248"/>
          </a:xfrm>
          <a:ln>
            <a:noFill/>
          </a:ln>
        </p:spPr>
        <p:txBody>
          <a:bodyPr>
            <a:normAutofit/>
          </a:bodyPr>
          <a:lstStyle/>
          <a:p>
            <a:pPr algn="ctr">
              <a:tabLst>
                <a:tab pos="876300" algn="l"/>
              </a:tabLst>
              <a:defRPr/>
            </a:pPr>
            <a:endParaRPr lang="pl-PL" sz="2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buNone/>
              <a:tabLst>
                <a:tab pos="876300" algn="l"/>
              </a:tabLst>
              <a:defRPr/>
            </a:pPr>
            <a:r>
              <a:rPr lang="pl-PL" sz="2400" dirty="0" smtClean="0">
                <a:solidFill>
                  <a:srgbClr val="C00000"/>
                </a:solidFill>
                <a:latin typeface="Times New Roman" pitchFamily="18" charset="0"/>
              </a:rPr>
              <a:t>Daun sindrom ili trizomija 21 je najčešća hromozomska anomalija u čoveka.</a:t>
            </a:r>
            <a:endParaRPr lang="en-US" sz="24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>
              <a:tabLst>
                <a:tab pos="876300" algn="l"/>
              </a:tabLst>
              <a:defRPr/>
            </a:pPr>
            <a:endParaRPr lang="en-U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876300" algn="l"/>
              </a:tabLst>
              <a:defRPr/>
            </a:pPr>
            <a:r>
              <a:rPr lang="en-US" sz="2400" dirty="0" smtClean="0">
                <a:latin typeface="Times New Roman" pitchFamily="18" charset="0"/>
              </a:rPr>
              <a:t>u</a:t>
            </a:r>
            <a:r>
              <a:rPr lang="pl-PL" sz="2400" dirty="0" smtClean="0">
                <a:latin typeface="Times New Roman" pitchFamily="18" charset="0"/>
              </a:rPr>
              <a:t>čestalost DS u opštoj populaciji je 1:800</a:t>
            </a:r>
            <a:endParaRPr lang="en-US" sz="2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876300" algn="l"/>
              </a:tabLst>
              <a:defRPr/>
            </a:pPr>
            <a:r>
              <a:rPr lang="pl-PL" sz="2400" dirty="0" smtClean="0">
                <a:latin typeface="Times New Roman" pitchFamily="18" charset="0"/>
              </a:rPr>
              <a:t>učestalost DS u momentu začeća je mnogo veća : </a:t>
            </a:r>
            <a:r>
              <a:rPr lang="en-US" sz="2400" dirty="0" smtClean="0">
                <a:latin typeface="Times New Roman" pitchFamily="18" charset="0"/>
              </a:rPr>
              <a:t>	</a:t>
            </a:r>
          </a:p>
          <a:p>
            <a:pPr lvl="1" algn="just">
              <a:buFontTx/>
              <a:buChar char="•"/>
              <a:tabLst>
                <a:tab pos="8763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65% su spontano abortirani </a:t>
            </a:r>
            <a:endParaRPr lang="en-US" dirty="0" smtClean="0">
              <a:latin typeface="Times New Roman" pitchFamily="18" charset="0"/>
            </a:endParaRPr>
          </a:p>
          <a:p>
            <a:pPr lvl="1" algn="just">
              <a:buFontTx/>
              <a:buChar char="•"/>
              <a:tabLst>
                <a:tab pos="8763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20% su mrtvorođeni</a:t>
            </a:r>
            <a:endParaRPr lang="en-US" dirty="0" smtClean="0">
              <a:latin typeface="Times New Roman" pitchFamily="18" charset="0"/>
            </a:endParaRPr>
          </a:p>
          <a:p>
            <a:pPr lvl="1" algn="just">
              <a:buFontTx/>
              <a:buChar char="•"/>
              <a:tabLst>
                <a:tab pos="8763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1</a:t>
            </a:r>
            <a:r>
              <a:rPr lang="pl-PL" dirty="0">
                <a:latin typeface="Times New Roman" pitchFamily="18" charset="0"/>
              </a:rPr>
              <a:t>5</a:t>
            </a:r>
            <a:r>
              <a:rPr lang="pl-PL" dirty="0" smtClean="0">
                <a:latin typeface="Times New Roman" pitchFamily="18" charset="0"/>
              </a:rPr>
              <a:t>% su živorođeni (85% njih preživi do prve godine života, dok od preostalog  broja manje od 50% živi duže od 50 godina).</a:t>
            </a:r>
            <a:endParaRPr lang="en-US" dirty="0" smtClean="0">
              <a:latin typeface="Times New Roman" pitchFamily="18" charset="0"/>
            </a:endParaRPr>
          </a:p>
          <a:p>
            <a:pPr algn="ctr">
              <a:tabLst>
                <a:tab pos="876300" algn="l"/>
              </a:tabLst>
              <a:defRPr/>
            </a:pPr>
            <a:endParaRPr lang="en-US" sz="2400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89" y="460375"/>
            <a:ext cx="8534400" cy="758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C00000"/>
                </a:solidFill>
                <a:ea typeface="+mj-ea"/>
              </a:rPr>
              <a:t>K</a:t>
            </a:r>
            <a:r>
              <a:rPr lang="sr-Latn-RS" sz="2400" dirty="0" smtClean="0">
                <a:solidFill>
                  <a:srgbClr val="C00000"/>
                </a:solidFill>
                <a:ea typeface="+mj-ea"/>
              </a:rPr>
              <a:t>linička slika</a:t>
            </a:r>
            <a:endParaRPr lang="en-US" sz="2400" dirty="0">
              <a:solidFill>
                <a:srgbClr val="C00000"/>
              </a:solidFill>
              <a:ea typeface="+mj-ea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8504238" cy="4346575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</a:pPr>
            <a:endParaRPr lang="en-US" sz="2400" dirty="0" smtClean="0"/>
          </a:p>
          <a:p>
            <a:pPr eaLnBrk="1" hangingPunct="1"/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Česti prematurusi.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ala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PTT,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PTD,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mikrocefalija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ili makrocefalija.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Hipertonus ili hipotonus.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Ukošeno čelo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hipertelorizam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mikroftalmus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nekad anoftalmus.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Rascep usne i nepca, mikrognatija.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Teška razvojna oštećenja mozga.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PMR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poremećen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prisutna je teška mentalna zaostalost.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USM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(88%),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anomalije digestivnog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i urogenitalnog sistema.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2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olidaktilija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brazda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prsta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deformiteti stopala.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dirty="0" smtClean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EDWARDS, PATAU SY\Untitle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609600"/>
            <a:ext cx="4152900" cy="565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u="sng" dirty="0" smtClean="0">
                <a:solidFill>
                  <a:srgbClr val="C00000"/>
                </a:solidFill>
                <a:ea typeface="+mj-ea"/>
              </a:rPr>
              <a:t>C</a:t>
            </a:r>
            <a:r>
              <a:rPr lang="sr-Latn-RS" sz="2400" u="sng" dirty="0" smtClean="0">
                <a:solidFill>
                  <a:srgbClr val="C00000"/>
                </a:solidFill>
                <a:ea typeface="+mj-ea"/>
              </a:rPr>
              <a:t>itogenetika</a:t>
            </a:r>
            <a:r>
              <a:rPr lang="sr-Latn-RS" sz="2400" u="sng" dirty="0" smtClean="0">
                <a:solidFill>
                  <a:schemeClr val="accent1">
                    <a:lumMod val="75000"/>
                  </a:schemeClr>
                </a:solidFill>
                <a:ea typeface="+mj-ea"/>
              </a:rPr>
              <a:t> </a:t>
            </a:r>
            <a:endParaRPr lang="en-US" sz="2400" u="sng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76400"/>
            <a:ext cx="8577263" cy="480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altLang="sr-Latn-RS" sz="2000" dirty="0">
                <a:latin typeface="Times New Roman" pitchFamily="18" charset="0"/>
                <a:cs typeface="Times New Roman" pitchFamily="18" charset="0"/>
              </a:rPr>
              <a:t>NASTAJE HROMOZOMSKIM NERAZDVAJANJEM 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sr-Latn-RS" sz="2000" dirty="0">
                <a:latin typeface="Times New Roman" pitchFamily="18" charset="0"/>
                <a:cs typeface="Times New Roman" pitchFamily="18" charset="0"/>
              </a:rPr>
              <a:t>PARA U TOKU </a:t>
            </a:r>
            <a:r>
              <a:rPr lang="en-US" altLang="sr-Latn-RS" sz="2000" dirty="0" smtClean="0">
                <a:latin typeface="Times New Roman" pitchFamily="18" charset="0"/>
                <a:cs typeface="Times New Roman" pitchFamily="18" charset="0"/>
              </a:rPr>
              <a:t>MEJOZE</a:t>
            </a:r>
            <a:r>
              <a:rPr lang="sr-Latn-RS" altLang="sr-Latn-RS" sz="2000" dirty="0" smtClean="0">
                <a:latin typeface="Times New Roman" pitchFamily="18" charset="0"/>
                <a:cs typeface="Times New Roman" pitchFamily="18" charset="0"/>
              </a:rPr>
              <a:t> I, STARIJIH </a:t>
            </a:r>
            <a:r>
              <a:rPr lang="sr-Latn-RS" altLang="sr-Latn-RS" sz="2000" dirty="0">
                <a:latin typeface="Times New Roman" pitchFamily="18" charset="0"/>
                <a:cs typeface="Times New Roman" pitchFamily="18" charset="0"/>
              </a:rPr>
              <a:t>MAJKI.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% SLU</a:t>
            </a:r>
            <a:r>
              <a:rPr lang="sr-Latn-RS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AJEVA 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JE POSLEDICA TRANSLOKACIJE.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% SLU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AJEVA JE MOZAI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PREPORU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UJE SE P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U NAREDNIM TRUDNO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Ć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AMA</a:t>
            </a:r>
            <a:r>
              <a:rPr lang="sr-Latn-R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09600" y="-14468"/>
            <a:ext cx="7467600" cy="1143000"/>
          </a:xfrm>
        </p:spPr>
        <p:txBody>
          <a:bodyPr/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</a:rPr>
              <a:t>Kariotip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kod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trizomije</a:t>
            </a:r>
            <a:r>
              <a:rPr lang="en-US" sz="2400" dirty="0" smtClean="0">
                <a:solidFill>
                  <a:srgbClr val="C00000"/>
                </a:solidFill>
              </a:rPr>
              <a:t> 13</a:t>
            </a:r>
          </a:p>
        </p:txBody>
      </p:sp>
      <p:pic>
        <p:nvPicPr>
          <p:cNvPr id="26627" name="Picture 2" descr="F:\EDWARDS, PATAU SY\Untitled-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2238" y="1524000"/>
            <a:ext cx="6367462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164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135602"/>
              </p:ext>
            </p:extLst>
          </p:nvPr>
        </p:nvGraphicFramePr>
        <p:xfrm>
          <a:off x="838200" y="2057400"/>
          <a:ext cx="7391400" cy="3573462"/>
        </p:xfrm>
        <a:graphic>
          <a:graphicData uri="http://schemas.openxmlformats.org/drawingml/2006/table">
            <a:tbl>
              <a:tblPr/>
              <a:tblGrid>
                <a:gridCol w="3733800"/>
                <a:gridCol w="3657600"/>
              </a:tblGrid>
              <a:tr h="822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GODINE ŽIVOTA MAJKE</a:t>
                      </a:r>
                      <a:endParaRPr kumimoji="0" 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RIZIK ZA DAUN SINDROM KOD FETUSA</a:t>
                      </a:r>
                      <a:endParaRPr kumimoji="0" 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1:1500</a:t>
                      </a:r>
                      <a:endParaRPr kumimoji="0" 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1:1350</a:t>
                      </a:r>
                      <a:endParaRPr kumimoji="0" 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pl-P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1:900</a:t>
                      </a:r>
                      <a:endParaRPr kumimoji="0" 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pl-P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1:380</a:t>
                      </a:r>
                      <a:endParaRPr kumimoji="0" 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pl-P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1:100</a:t>
                      </a:r>
                      <a:endParaRPr kumimoji="0" 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</a:t>
                      </a:r>
                      <a:endParaRPr kumimoji="0" 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1:28</a:t>
                      </a:r>
                      <a:endParaRPr kumimoji="0" 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20" name="Rectangle 91"/>
          <p:cNvSpPr>
            <a:spLocks noChangeArrowheads="1"/>
          </p:cNvSpPr>
          <p:nvPr/>
        </p:nvSpPr>
        <p:spPr bwMode="auto">
          <a:xfrm>
            <a:off x="609600" y="381000"/>
            <a:ext cx="7696200" cy="8302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pl-PL" sz="2400" dirty="0">
                <a:latin typeface="Times New Roman" pitchFamily="18" charset="0"/>
              </a:rPr>
              <a:t>Do sada jedini dobro dokumentovan faktor rizika </a:t>
            </a:r>
            <a:r>
              <a:rPr lang="pl-PL" sz="2400" dirty="0" smtClean="0">
                <a:latin typeface="Times New Roman" pitchFamily="18" charset="0"/>
              </a:rPr>
              <a:t>za nerazdvajanje hromozoma </a:t>
            </a:r>
            <a:r>
              <a:rPr lang="pl-PL" sz="2400" dirty="0">
                <a:latin typeface="Times New Roman" pitchFamily="18" charset="0"/>
              </a:rPr>
              <a:t>je </a:t>
            </a:r>
            <a:r>
              <a:rPr lang="pl-PL" sz="2400" dirty="0">
                <a:solidFill>
                  <a:srgbClr val="C00000"/>
                </a:solidFill>
                <a:latin typeface="Times New Roman" pitchFamily="18" charset="0"/>
              </a:rPr>
              <a:t>starost majke.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28600"/>
            <a:ext cx="8458200" cy="6019800"/>
          </a:xfrm>
        </p:spPr>
        <p:txBody>
          <a:bodyPr>
            <a:normAutofit lnSpcReduction="10000"/>
          </a:bodyPr>
          <a:lstStyle/>
          <a:p>
            <a:pPr marL="282575" indent="-282575" algn="ctr">
              <a:buNone/>
              <a:defRPr/>
            </a:pPr>
            <a:r>
              <a:rPr lang="pl-PL" sz="2200" dirty="0" smtClean="0">
                <a:solidFill>
                  <a:srgbClr val="C00000"/>
                </a:solidFill>
                <a:latin typeface="Times New Roman" pitchFamily="18" charset="0"/>
              </a:rPr>
              <a:t>Klinička slika DS posledica je suvišne ekspresije gena u trostrukoj dozi. </a:t>
            </a:r>
            <a:endParaRPr lang="en-US" sz="22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marL="282575" indent="-282575" algn="ctr">
              <a:buNone/>
              <a:defRPr/>
            </a:pPr>
            <a:r>
              <a:rPr lang="pl-PL" sz="2200" dirty="0" smtClean="0">
                <a:solidFill>
                  <a:srgbClr val="C00000"/>
                </a:solidFill>
                <a:latin typeface="Times New Roman" pitchFamily="18" charset="0"/>
              </a:rPr>
              <a:t>„Kritični region Daun sindroma” 21q21-21q22.3:</a:t>
            </a:r>
            <a:endParaRPr lang="en-US" sz="22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marL="282575" indent="-282575" algn="ctr">
              <a:defRPr/>
            </a:pPr>
            <a:endParaRPr lang="en-US" sz="2200" i="1" dirty="0" smtClean="0">
              <a:latin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SOD1 (q22.1)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prerano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starenje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i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snižena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funkcija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imunskog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sistema</a:t>
            </a:r>
            <a:endParaRPr lang="en-US" sz="22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COL6A1 (q22.3)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srčani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defekti</a:t>
            </a:r>
            <a:endParaRPr lang="en-US" sz="22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ETS2 (q22.3)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abnormalnosti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skeleta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i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poremećaj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imunog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odgovora</a:t>
            </a:r>
            <a:endParaRPr lang="en-US" sz="22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CAF1A (q22.2)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poremećaj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u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sintezi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DNK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CBS (q22.3)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poremećaj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metabolizma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DNK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DYRK1A 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uzrok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mentalne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retardacije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CRYA1 (q22.3)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pojava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katarakte</a:t>
            </a: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endParaRPr lang="en-US" sz="22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GART (q22.1)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utiče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na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sintezu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i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popravku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DNK</a:t>
            </a: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endParaRPr lang="en-US" sz="22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IFNAR (q22.1)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poremećaj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imunskog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sistema</a:t>
            </a: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endParaRPr lang="en-US" sz="22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APP (q21.3-22.05)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kognitivni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problemi</a:t>
            </a: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endParaRPr lang="en-US" sz="22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GLuR5 (q22)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neuropatologija</a:t>
            </a: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endParaRPr lang="en-US" sz="22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S100B (q22.2-22.3)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poremećaj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regulacije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ćelijskog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ciklus</a:t>
            </a:r>
            <a:endParaRPr lang="en-US" sz="22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DSCR1 (q22.1-22.2)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-m.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retardacija</a:t>
            </a:r>
            <a:r>
              <a:rPr lang="sr-Latn-C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i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/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ili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srčani</a:t>
            </a:r>
            <a:r>
              <a:rPr lang="en-US" sz="22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  <a:latin typeface="Times New Roman" pitchFamily="18" charset="0"/>
              </a:rPr>
              <a:t>defekti</a:t>
            </a:r>
            <a:endParaRPr lang="en-US" sz="22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algn="ctr">
              <a:buNone/>
            </a:pPr>
            <a:endParaRPr lang="pl-PL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0"/>
            <a:ext cx="8229600" cy="6477000"/>
          </a:xfrm>
        </p:spPr>
        <p:txBody>
          <a:bodyPr>
            <a:normAutofit fontScale="92500" lnSpcReduction="20000"/>
          </a:bodyPr>
          <a:lstStyle/>
          <a:p>
            <a:pPr>
              <a:buNone/>
              <a:tabLst>
                <a:tab pos="914400" algn="l"/>
              </a:tabLst>
              <a:defRPr/>
            </a:pPr>
            <a:endParaRPr lang="pl-PL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>
              <a:buNone/>
              <a:tabLst>
                <a:tab pos="914400" algn="l"/>
              </a:tabLst>
              <a:defRPr/>
            </a:pPr>
            <a:r>
              <a:rPr lang="pl-PL" dirty="0" smtClean="0">
                <a:solidFill>
                  <a:srgbClr val="C00000"/>
                </a:solidFill>
                <a:latin typeface="Times New Roman" pitchFamily="18" charset="0"/>
              </a:rPr>
              <a:t>Klinička slika</a:t>
            </a:r>
          </a:p>
          <a:p>
            <a:pPr algn="ctr">
              <a:buNone/>
              <a:tabLst>
                <a:tab pos="914400" algn="l"/>
              </a:tabLst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sr-Latn-RS" dirty="0" smtClean="0">
                <a:latin typeface="Times New Roman" pitchFamily="18" charset="0"/>
              </a:rPr>
              <a:t>brahicefalija, m</a:t>
            </a:r>
            <a:r>
              <a:rPr lang="en-US" dirty="0" err="1" smtClean="0">
                <a:latin typeface="Times New Roman" pitchFamily="18" charset="0"/>
              </a:rPr>
              <a:t>ikrocefalija</a:t>
            </a:r>
            <a:r>
              <a:rPr lang="sr-Latn-RS" dirty="0" smtClean="0">
                <a:latin typeface="Times New Roman" pitchFamily="18" charset="0"/>
              </a:rPr>
              <a:t>,</a:t>
            </a:r>
            <a:endParaRPr lang="en-US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en-US" dirty="0" smtClean="0">
                <a:latin typeface="Times New Roman" pitchFamily="18" charset="0"/>
              </a:rPr>
              <a:t>o</a:t>
            </a:r>
            <a:r>
              <a:rPr lang="sr-Latn-RS" dirty="0" smtClean="0">
                <a:latin typeface="Times New Roman" pitchFamily="18" charset="0"/>
              </a:rPr>
              <a:t>č</a:t>
            </a:r>
            <a:r>
              <a:rPr lang="en-US" dirty="0" err="1" smtClean="0">
                <a:latin typeface="Times New Roman" pitchFamily="18" charset="0"/>
              </a:rPr>
              <a:t>ni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prorezi</a:t>
            </a:r>
            <a:r>
              <a:rPr lang="pl-PL" dirty="0" smtClean="0">
                <a:latin typeface="Times New Roman" pitchFamily="18" charset="0"/>
              </a:rPr>
              <a:t> ukošen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pl-PL" dirty="0" smtClean="0">
                <a:latin typeface="Times New Roman" pitchFamily="18" charset="0"/>
              </a:rPr>
              <a:t> na gore,</a:t>
            </a:r>
            <a:endParaRPr lang="en-US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en-US" dirty="0" err="1" smtClean="0">
                <a:latin typeface="Times New Roman" pitchFamily="18" charset="0"/>
              </a:rPr>
              <a:t>epikantus</a:t>
            </a:r>
            <a:r>
              <a:rPr lang="en-US" dirty="0" smtClean="0">
                <a:latin typeface="Times New Roman" pitchFamily="18" charset="0"/>
              </a:rPr>
              <a:t> – </a:t>
            </a:r>
            <a:r>
              <a:rPr lang="en-US" dirty="0" err="1" smtClean="0">
                <a:latin typeface="Times New Roman" pitchFamily="18" charset="0"/>
              </a:rPr>
              <a:t>ko</a:t>
            </a:r>
            <a:r>
              <a:rPr lang="sr-Latn-RS" dirty="0" smtClean="0">
                <a:latin typeface="Times New Roman" pitchFamily="18" charset="0"/>
              </a:rPr>
              <a:t>ž</a:t>
            </a:r>
            <a:r>
              <a:rPr lang="en-US" dirty="0" err="1" smtClean="0">
                <a:latin typeface="Times New Roman" pitchFamily="18" charset="0"/>
              </a:rPr>
              <a:t>ni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nabor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nad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unutra</a:t>
            </a:r>
            <a:r>
              <a:rPr lang="sr-Latn-RS" dirty="0" smtClean="0">
                <a:latin typeface="Times New Roman" pitchFamily="18" charset="0"/>
              </a:rPr>
              <a:t>š</a:t>
            </a:r>
            <a:r>
              <a:rPr lang="en-US" dirty="0" err="1" smtClean="0">
                <a:latin typeface="Times New Roman" pitchFamily="18" charset="0"/>
              </a:rPr>
              <a:t>njim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uglom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oka</a:t>
            </a:r>
            <a:r>
              <a:rPr lang="sr-Latn-RS" dirty="0" smtClean="0">
                <a:latin typeface="Times New Roman" pitchFamily="18" charset="0"/>
              </a:rPr>
              <a:t>,</a:t>
            </a:r>
            <a:endParaRPr lang="en-US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Brushfield-ove mrlje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</a:t>
            </a:r>
            <a:r>
              <a:rPr lang="en-US" dirty="0" smtClean="0">
                <a:latin typeface="Times New Roman" pitchFamily="18" charset="0"/>
              </a:rPr>
              <a:t> du</a:t>
            </a:r>
            <a:r>
              <a:rPr lang="sr-Latn-RS" dirty="0" smtClean="0">
                <a:latin typeface="Times New Roman" pitchFamily="18" charset="0"/>
              </a:rPr>
              <a:t>ž</a:t>
            </a:r>
            <a:r>
              <a:rPr lang="en-US" dirty="0" err="1" smtClean="0">
                <a:latin typeface="Times New Roman" pitchFamily="18" charset="0"/>
              </a:rPr>
              <a:t>ici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oka</a:t>
            </a:r>
            <a:r>
              <a:rPr lang="en-US" dirty="0" smtClean="0">
                <a:latin typeface="Times New Roman" pitchFamily="18" charset="0"/>
              </a:rPr>
              <a:t>, </a:t>
            </a:r>
            <a:r>
              <a:rPr lang="sr-Latn-RS" dirty="0" smtClean="0">
                <a:latin typeface="Times New Roman" pitchFamily="18" charset="0"/>
              </a:rPr>
              <a:t>katarakta,</a:t>
            </a:r>
            <a:endParaRPr lang="en-US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ravan nosni most, uši su male, loše modelirane i nisko postavljene</a:t>
            </a:r>
            <a:r>
              <a:rPr lang="en-US" dirty="0" smtClean="0">
                <a:latin typeface="Times New Roman" pitchFamily="18" charset="0"/>
              </a:rPr>
              <a:t>,</a:t>
            </a:r>
            <a:r>
              <a:rPr lang="sr-Latn-RS" dirty="0" smtClean="0">
                <a:latin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sr-Latn-RS" dirty="0" smtClean="0">
                <a:latin typeface="Times New Roman" pitchFamily="18" charset="0"/>
              </a:rPr>
              <a:t>60 -70% ima urođeno ili stečeno oštećenje sluha,</a:t>
            </a:r>
            <a:endParaRPr lang="pl-PL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nepce je usko i visoko zaobljeno</a:t>
            </a:r>
            <a:r>
              <a:rPr lang="sr-Latn-RS" dirty="0" smtClean="0">
                <a:latin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</a:endParaRPr>
          </a:p>
          <a:p>
            <a:pPr algn="just">
              <a:tabLst>
                <a:tab pos="914400" algn="l"/>
              </a:tabLst>
              <a:defRPr/>
            </a:pPr>
            <a:endParaRPr lang="en-US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pl-PL" dirty="0" smtClean="0">
                <a:latin typeface="Times New Roman" pitchFamily="18" charset="0"/>
              </a:rPr>
              <a:t>Urođene srčane mane (USM) u 40-50% slučajeva, mišićn</a:t>
            </a:r>
            <a:r>
              <a:rPr lang="en-US" dirty="0" smtClean="0">
                <a:latin typeface="Times New Roman" pitchFamily="18" charset="0"/>
              </a:rPr>
              <a:t>a</a:t>
            </a:r>
            <a:r>
              <a:rPr lang="pl-PL" dirty="0" smtClean="0">
                <a:latin typeface="Times New Roman" pitchFamily="18" charset="0"/>
              </a:rPr>
              <a:t> hipotonij</a:t>
            </a:r>
            <a:r>
              <a:rPr lang="en-US" dirty="0" smtClean="0">
                <a:latin typeface="Times New Roman" pitchFamily="18" charset="0"/>
              </a:rPr>
              <a:t>a, </a:t>
            </a:r>
            <a:r>
              <a:rPr lang="pl-PL" dirty="0" smtClean="0">
                <a:latin typeface="Times New Roman" pitchFamily="18" charset="0"/>
              </a:rPr>
              <a:t>anomalije digestivnog trakta,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anomalije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bubrega</a:t>
            </a:r>
            <a:r>
              <a:rPr lang="en-US" dirty="0" smtClean="0">
                <a:latin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dr.</a:t>
            </a: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sr-Latn-RS" dirty="0" smtClean="0">
              <a:latin typeface="Times New Roman" pitchFamily="18" charset="0"/>
            </a:endParaRPr>
          </a:p>
          <a:p>
            <a:pPr marL="0" indent="0" algn="just">
              <a:buNone/>
              <a:tabLst>
                <a:tab pos="914400" algn="l"/>
              </a:tabLst>
              <a:defRPr/>
            </a:pPr>
            <a:endParaRPr lang="sr-Latn-RS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Muškarci: hipogonadizam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azospermija,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uglavnom 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neplodni, sklonost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karcinomu testisa. </a:t>
            </a:r>
            <a:endParaRPr lang="sr-Latn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Žene: sekundarne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polne 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karakteristike slabo izražene,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menarha se javlja kasnije, a ciklus ranije prestaje. </a:t>
            </a: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15-30% žena sa DS su fertilne tj. mogu imati potomstvo (normalno ili sa Daun sy).</a:t>
            </a:r>
            <a:endParaRPr lang="en-US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304800"/>
            <a:ext cx="8458200" cy="5410200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Ø"/>
              <a:defRPr/>
            </a:pPr>
            <a:endParaRPr lang="pl-PL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Zaostajanje </a:t>
            </a:r>
            <a:r>
              <a:rPr lang="pl-PL" dirty="0">
                <a:latin typeface="Times New Roman" pitchFamily="18" charset="0"/>
                <a:cs typeface="Times New Roman" panose="02020603050405020304" pitchFamily="18" charset="0"/>
              </a:rPr>
              <a:t>rasta, prosečna visina 151cm(m) i 141cm(ž), kratak humerus i femur, skraćenje distalnih delova ekstremiteta šaka i prstiju.</a:t>
            </a:r>
            <a:endParaRPr lang="en-US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pl-PL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Na jednom ili oba dlana prisutna je „brazda četiri prsta”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Latn-RS" dirty="0" smtClean="0">
                <a:latin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kod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50% DS</a:t>
            </a: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)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klinodaktilija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petog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prsta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Latn-RS" dirty="0" smtClean="0"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  <a:defRPr/>
            </a:pPr>
            <a:endParaRPr lang="pl-PL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Pridružene bolesti (češće nego u opštoj populaciji):</a:t>
            </a:r>
          </a:p>
          <a:p>
            <a:pPr algn="just">
              <a:buFontTx/>
              <a:buChar char="-"/>
              <a:defRPr/>
            </a:pP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dijabetes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endParaRPr lang="sr-Latn-RS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pl-PL" dirty="0">
                <a:latin typeface="Times New Roman" pitchFamily="18" charset="0"/>
                <a:cs typeface="Times New Roman" panose="02020603050405020304" pitchFamily="18" charset="0"/>
              </a:rPr>
              <a:t>h</a:t>
            </a: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ipotireoidizam </a:t>
            </a:r>
            <a:r>
              <a:rPr lang="pl-PL" dirty="0">
                <a:latin typeface="Times New Roman" pitchFamily="18" charset="0"/>
                <a:cs typeface="Times New Roman" panose="02020603050405020304" pitchFamily="18" charset="0"/>
              </a:rPr>
              <a:t>(16-20</a:t>
            </a: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%),</a:t>
            </a:r>
            <a:endParaRPr lang="sr-Latn-RS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celijačna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bolest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endParaRPr lang="sr-Latn-RS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akutna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leukemija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endParaRPr lang="sr-Latn-RS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funkcionalni defekti leukocita, </a:t>
            </a:r>
          </a:p>
          <a:p>
            <a:pPr algn="just">
              <a:buFontTx/>
              <a:buChar char="-"/>
              <a:defRPr/>
            </a:pP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trombocitopenija, trombocitoza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endParaRPr lang="sr-Latn-RS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pl-PL" dirty="0" smtClean="0">
                <a:latin typeface="Times New Roman" pitchFamily="18" charset="0"/>
                <a:cs typeface="Times New Roman" panose="02020603050405020304" pitchFamily="18" charset="0"/>
              </a:rPr>
              <a:t>oštećen ćelijski imunitet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sa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rizikom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od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infektivnih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bolesti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posebno</a:t>
            </a:r>
            <a:r>
              <a:rPr lang="en-US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anose="02020603050405020304" pitchFamily="18" charset="0"/>
              </a:rPr>
              <a:t>pneumonie</a:t>
            </a:r>
            <a:r>
              <a:rPr lang="sr-Latn-RS" dirty="0" smtClean="0">
                <a:latin typeface="Times New Roman" pitchFamily="18" charset="0"/>
                <a:cs typeface="Times New Roman" panose="02020603050405020304" pitchFamily="18" charset="0"/>
              </a:rPr>
              <a:t>.</a:t>
            </a:r>
            <a:endParaRPr lang="pl-PL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pl-PL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l-PL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533400"/>
            <a:ext cx="8458200" cy="6324600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Mentalno zaostajanje </a:t>
            </a:r>
          </a:p>
          <a:p>
            <a:pPr lvl="0" algn="just">
              <a:buFontTx/>
              <a:buChar char="-"/>
            </a:pPr>
            <a:r>
              <a:rPr lang="sr-Latn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IQ se kreće od </a:t>
            </a:r>
            <a:r>
              <a:rPr lang="sr-Latn-R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25-50</a:t>
            </a:r>
            <a:r>
              <a:rPr lang="sr-Latn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kod mozaičnog tipa može dostići 80. </a:t>
            </a:r>
            <a:endParaRPr lang="sr-Latn-RS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</a:pPr>
            <a:r>
              <a:rPr lang="sr-Latn-R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r-Latn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sr-Latn-R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mogu dostići  mentalne sposobnosti zdrave dece. </a:t>
            </a:r>
            <a:endParaRPr lang="sr-Latn-RS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</a:pPr>
            <a:r>
              <a:rPr lang="sr-Latn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Postignut </a:t>
            </a:r>
            <a:r>
              <a:rPr lang="sr-Latn-R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intelektualni razvoj u adolescenciji se održava i u odrslom dobu. </a:t>
            </a:r>
            <a:endParaRPr lang="sr-Latn-RS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</a:pPr>
            <a:r>
              <a:rPr lang="sr-Latn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Nedostatak </a:t>
            </a:r>
            <a:r>
              <a:rPr lang="sr-Latn-R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apstraktnog mišljenja, </a:t>
            </a:r>
            <a:r>
              <a:rPr lang="sr-Latn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otežano učenje i razumevanje </a:t>
            </a:r>
            <a:r>
              <a:rPr lang="sr-Latn-R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pisanog sadržaja, </a:t>
            </a:r>
            <a:r>
              <a:rPr lang="sr-Latn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teškoće u izražajnom </a:t>
            </a:r>
            <a:r>
              <a:rPr lang="sr-Latn-R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govoru, izgovoru, održavanju pažnje i motivacije</a:t>
            </a:r>
            <a:r>
              <a:rPr lang="sr-Latn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Konvulzije ima oko 5-10% 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dece (40% već tokom prve godine). Epilepsiju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 10-37% populacije sa Daunovim sindromom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Smetnje u ponašanju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psihički problemi (deca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odrasli):</a:t>
            </a:r>
          </a:p>
          <a:p>
            <a:pPr algn="just">
              <a:buFontTx/>
              <a:buChar char="-"/>
            </a:pPr>
            <a:r>
              <a:rPr lang="sr-Latn-R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6,1% ima simptome sindroma hiperaktivnog deteta (ADHD) </a:t>
            </a:r>
          </a:p>
          <a:p>
            <a:pPr algn="just">
              <a:buFontTx/>
              <a:buChar char="-"/>
            </a:pPr>
            <a:r>
              <a:rPr lang="sr-Latn-R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25-30</a:t>
            </a:r>
            <a:r>
              <a:rPr lang="sr-Latn-R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sr-Latn-R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 različite duševne bolesti</a:t>
            </a:r>
          </a:p>
          <a:p>
            <a:pPr algn="just">
              <a:buFontTx/>
              <a:buChar char="-"/>
            </a:pPr>
            <a:r>
              <a:rPr lang="sr-Latn-R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r-Latn-R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osle </a:t>
            </a:r>
            <a:r>
              <a:rPr lang="sr-Latn-R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60. godine </a:t>
            </a:r>
            <a:r>
              <a:rPr lang="sr-Latn-R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25,6</a:t>
            </a:r>
            <a:r>
              <a:rPr lang="sr-Latn-R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sr-Latn-R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razvija demenciju Alchajmerovog tipa. </a:t>
            </a:r>
          </a:p>
          <a:p>
            <a:pPr marL="0" indent="0" algn="just">
              <a:buNone/>
            </a:pPr>
            <a:r>
              <a:rPr lang="sr-Latn-R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marL="0" indent="0" algn="just">
              <a:buNone/>
            </a:pPr>
            <a:r>
              <a:rPr lang="sr-Latn-R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(Hasanhodžić, 2008)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411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AUN SINDROM\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4191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DAUN SINDROM\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40671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2228</TotalTime>
  <Words>2030</Words>
  <Application>Microsoft Office PowerPoint</Application>
  <PresentationFormat>On-screen Show (4:3)</PresentationFormat>
  <Paragraphs>300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Calibri</vt:lpstr>
      <vt:lpstr>Century Schoolbook</vt:lpstr>
      <vt:lpstr>Times New Roman</vt:lpstr>
      <vt:lpstr>Wingdings</vt:lpstr>
      <vt:lpstr>Wingdings 2</vt:lpstr>
      <vt:lpstr>Oriel</vt:lpstr>
      <vt:lpstr>Hromozomske bolesti trizomije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EDWARDS  SY 47,XX+18 ; 47,XY+18</vt:lpstr>
      <vt:lpstr>Opšte karakteristike sindroma</vt:lpstr>
      <vt:lpstr>Klinička slika</vt:lpstr>
      <vt:lpstr>PowerPoint Presentation</vt:lpstr>
      <vt:lpstr>PowerPoint Presentation</vt:lpstr>
      <vt:lpstr> Citogenetika </vt:lpstr>
      <vt:lpstr>Kariotip kod trizomije 18</vt:lpstr>
      <vt:lpstr>PATAU SY 47,XX+13; 47,XY+13</vt:lpstr>
      <vt:lpstr>Klinička slika</vt:lpstr>
      <vt:lpstr>PowerPoint Presentation</vt:lpstr>
      <vt:lpstr>Citogenetika </vt:lpstr>
      <vt:lpstr>Kariotip kod trizomije 13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Daun(ov) sindrom Down sy</dc:title>
  <dc:creator>Korisnik</dc:creator>
  <cp:lastModifiedBy>Windows User</cp:lastModifiedBy>
  <cp:revision>87</cp:revision>
  <dcterms:created xsi:type="dcterms:W3CDTF">2017-12-13T08:58:51Z</dcterms:created>
  <dcterms:modified xsi:type="dcterms:W3CDTF">2023-05-04T10:24:26Z</dcterms:modified>
</cp:coreProperties>
</file>